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912" r:id="rId1"/>
  </p:sldMasterIdLst>
  <p:notesMasterIdLst>
    <p:notesMasterId r:id="rId13"/>
  </p:notesMasterIdLst>
  <p:sldIdLst>
    <p:sldId id="256" r:id="rId2"/>
    <p:sldId id="257" r:id="rId3"/>
    <p:sldId id="258" r:id="rId4"/>
    <p:sldId id="261" r:id="rId5"/>
    <p:sldId id="259" r:id="rId6"/>
    <p:sldId id="266" r:id="rId7"/>
    <p:sldId id="264" r:id="rId8"/>
    <p:sldId id="263" r:id="rId9"/>
    <p:sldId id="265" r:id="rId10"/>
    <p:sldId id="262" r:id="rId11"/>
    <p:sldId id="267" r:id="rId12"/>
  </p:sldIdLst>
  <p:sldSz cx="9144000" cy="6858000" type="screen4x3"/>
  <p:notesSz cx="6858000" cy="9144000"/>
  <p:defaultTextStyle>
    <a:defPPr>
      <a:defRPr lang="ru-R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505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vertBarState="maximized">
    <p:restoredLeft sz="21193" autoAdjust="0"/>
    <p:restoredTop sz="94660" autoAdjust="0"/>
  </p:normalViewPr>
  <p:slideViewPr>
    <p:cSldViewPr>
      <p:cViewPr>
        <p:scale>
          <a:sx n="94" d="100"/>
          <a:sy n="94" d="100"/>
        </p:scale>
        <p:origin x="-684" y="72"/>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notesMaster" Target="notesMasters/notesMaster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viewProps" Target="view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Верхний колонтитул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ru-RU"/>
          </a:p>
        </p:txBody>
      </p:sp>
      <p:sp>
        <p:nvSpPr>
          <p:cNvPr id="3" name="Дата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A4EF5FDC-2A06-4DFC-8711-3AC7FE398FF9}" type="datetimeFigureOut">
              <a:rPr lang="ru-RU" smtClean="0"/>
              <a:pPr/>
              <a:t>30.05.2024</a:t>
            </a:fld>
            <a:endParaRPr lang="ru-RU"/>
          </a:p>
        </p:txBody>
      </p:sp>
      <p:sp>
        <p:nvSpPr>
          <p:cNvPr id="4" name="Образ слайда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ru-RU"/>
          </a:p>
        </p:txBody>
      </p:sp>
      <p:sp>
        <p:nvSpPr>
          <p:cNvPr id="5" name="Заметки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6" name="Нижний колонтитул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ru-RU"/>
          </a:p>
        </p:txBody>
      </p:sp>
      <p:sp>
        <p:nvSpPr>
          <p:cNvPr id="7" name="Номер слайда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BA2B3092-3C1A-4FE9-B6DF-A5F79780AA8B}" type="slidenum">
              <a:rPr lang="ru-RU" smtClean="0"/>
              <a:pPr/>
              <a:t>‹#›</a:t>
            </a:fld>
            <a:endParaRPr lang="ru-RU"/>
          </a:p>
        </p:txBody>
      </p:sp>
    </p:spTree>
    <p:extLst>
      <p:ext uri="{BB962C8B-B14F-4D97-AF65-F5344CB8AC3E}">
        <p14:creationId xmlns:p14="http://schemas.microsoft.com/office/powerpoint/2010/main" val="173319442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Образ слайда 1"/>
          <p:cNvSpPr>
            <a:spLocks noGrp="1" noRot="1" noChangeAspect="1"/>
          </p:cNvSpPr>
          <p:nvPr>
            <p:ph type="sldImg"/>
          </p:nvPr>
        </p:nvSpPr>
        <p:spPr/>
      </p:sp>
      <p:sp>
        <p:nvSpPr>
          <p:cNvPr id="3" name="Заметки 2"/>
          <p:cNvSpPr>
            <a:spLocks noGrp="1"/>
          </p:cNvSpPr>
          <p:nvPr>
            <p:ph type="body" idx="1"/>
          </p:nvPr>
        </p:nvSpPr>
        <p:spPr/>
        <p:txBody>
          <a:bodyPr>
            <a:normAutofit/>
          </a:bodyPr>
          <a:lstStyle/>
          <a:p>
            <a:endParaRPr lang="ru-RU" dirty="0"/>
          </a:p>
        </p:txBody>
      </p:sp>
      <p:sp>
        <p:nvSpPr>
          <p:cNvPr id="4" name="Номер слайда 3"/>
          <p:cNvSpPr>
            <a:spLocks noGrp="1"/>
          </p:cNvSpPr>
          <p:nvPr>
            <p:ph type="sldNum" sz="quarter" idx="10"/>
          </p:nvPr>
        </p:nvSpPr>
        <p:spPr/>
        <p:txBody>
          <a:bodyPr/>
          <a:lstStyle/>
          <a:p>
            <a:fld id="{BA2B3092-3C1A-4FE9-B6DF-A5F79780AA8B}" type="slidenum">
              <a:rPr lang="ru-RU" smtClean="0"/>
              <a:pPr/>
              <a:t>10</a:t>
            </a:fld>
            <a:endParaRPr lang="ru-RU"/>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Образ слайда 1"/>
          <p:cNvSpPr>
            <a:spLocks noGrp="1" noRot="1" noChangeAspect="1"/>
          </p:cNvSpPr>
          <p:nvPr>
            <p:ph type="sldImg"/>
          </p:nvPr>
        </p:nvSpPr>
        <p:spPr/>
      </p:sp>
      <p:sp>
        <p:nvSpPr>
          <p:cNvPr id="3" name="Заметки 2"/>
          <p:cNvSpPr>
            <a:spLocks noGrp="1"/>
          </p:cNvSpPr>
          <p:nvPr>
            <p:ph type="body" idx="1"/>
          </p:nvPr>
        </p:nvSpPr>
        <p:spPr/>
        <p:txBody>
          <a:bodyPr>
            <a:normAutofit/>
          </a:bodyPr>
          <a:lstStyle/>
          <a:p>
            <a:endParaRPr lang="ru-RU" dirty="0"/>
          </a:p>
        </p:txBody>
      </p:sp>
      <p:sp>
        <p:nvSpPr>
          <p:cNvPr id="4" name="Номер слайда 3"/>
          <p:cNvSpPr>
            <a:spLocks noGrp="1"/>
          </p:cNvSpPr>
          <p:nvPr>
            <p:ph type="sldNum" sz="quarter" idx="10"/>
          </p:nvPr>
        </p:nvSpPr>
        <p:spPr/>
        <p:txBody>
          <a:bodyPr/>
          <a:lstStyle/>
          <a:p>
            <a:fld id="{BA2B3092-3C1A-4FE9-B6DF-A5F79780AA8B}" type="slidenum">
              <a:rPr lang="ru-RU" smtClean="0"/>
              <a:pPr/>
              <a:t>11</a:t>
            </a:fld>
            <a:endParaRPr lang="ru-RU"/>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Титульный слайд">
    <p:spTree>
      <p:nvGrpSpPr>
        <p:cNvPr id="1" name=""/>
        <p:cNvGrpSpPr/>
        <p:nvPr/>
      </p:nvGrpSpPr>
      <p:grpSpPr>
        <a:xfrm>
          <a:off x="0" y="0"/>
          <a:ext cx="0" cy="0"/>
          <a:chOff x="0" y="0"/>
          <a:chExt cx="0" cy="0"/>
        </a:xfrm>
      </p:grpSpPr>
      <p:sp>
        <p:nvSpPr>
          <p:cNvPr id="2" name="Заголовок 1"/>
          <p:cNvSpPr>
            <a:spLocks noGrp="1"/>
          </p:cNvSpPr>
          <p:nvPr>
            <p:ph type="ctrTitle"/>
          </p:nvPr>
        </p:nvSpPr>
        <p:spPr>
          <a:xfrm>
            <a:off x="685800" y="2130425"/>
            <a:ext cx="7772400" cy="1470025"/>
          </a:xfrm>
        </p:spPr>
        <p:txBody>
          <a:bodyPr/>
          <a:lstStyle/>
          <a:p>
            <a:r>
              <a:rPr lang="ru-RU" smtClean="0"/>
              <a:t>Образец заголовка</a:t>
            </a:r>
            <a:endParaRPr lang="ru-RU"/>
          </a:p>
        </p:txBody>
      </p:sp>
      <p:sp>
        <p:nvSpPr>
          <p:cNvPr id="3" name="Подзаголовок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ru-RU" smtClean="0"/>
              <a:t>Образец подзаголовка</a:t>
            </a:r>
            <a:endParaRPr lang="ru-RU"/>
          </a:p>
        </p:txBody>
      </p:sp>
      <p:sp>
        <p:nvSpPr>
          <p:cNvPr id="4" name="Дата 3"/>
          <p:cNvSpPr>
            <a:spLocks noGrp="1"/>
          </p:cNvSpPr>
          <p:nvPr>
            <p:ph type="dt" sz="half" idx="10"/>
          </p:nvPr>
        </p:nvSpPr>
        <p:spPr/>
        <p:txBody>
          <a:bodyPr/>
          <a:lstStyle/>
          <a:p>
            <a:fld id="{5B106E36-FD25-4E2D-B0AA-010F637433A0}" type="datetimeFigureOut">
              <a:rPr lang="ru-RU" smtClean="0"/>
              <a:pPr/>
              <a:t>30.05.2024</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725C68B6-61C2-468F-89AB-4B9F7531AA68}" type="slidenum">
              <a:rPr lang="ru-RU" smtClean="0"/>
              <a:pPr/>
              <a:t>‹#›</a:t>
            </a:fld>
            <a:endParaRPr lang="ru-RU"/>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Заголовок и объек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ru-RU"/>
          </a:p>
        </p:txBody>
      </p:sp>
      <p:sp>
        <p:nvSpPr>
          <p:cNvPr id="3" name="Содержимое 2"/>
          <p:cNvSpPr>
            <a:spLocks noGrp="1"/>
          </p:cNvSpPr>
          <p:nvPr>
            <p:ph idx="1"/>
          </p:nvPr>
        </p:nvSpPr>
        <p:spPr/>
        <p:txBody>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Дата 3"/>
          <p:cNvSpPr>
            <a:spLocks noGrp="1"/>
          </p:cNvSpPr>
          <p:nvPr>
            <p:ph type="dt" sz="half" idx="10"/>
          </p:nvPr>
        </p:nvSpPr>
        <p:spPr/>
        <p:txBody>
          <a:bodyPr/>
          <a:lstStyle/>
          <a:p>
            <a:fld id="{5B106E36-FD25-4E2D-B0AA-010F637433A0}" type="datetimeFigureOut">
              <a:rPr lang="ru-RU" smtClean="0"/>
              <a:pPr/>
              <a:t>30.05.2024</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725C68B6-61C2-468F-89AB-4B9F7531AA68}" type="slidenum">
              <a:rPr lang="ru-RU" smtClean="0"/>
              <a:pPr/>
              <a:t>‹#›</a:t>
            </a:fld>
            <a:endParaRPr lang="ru-RU"/>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Заголовок раздела">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722313" y="4406900"/>
            <a:ext cx="7772400" cy="1362075"/>
          </a:xfrm>
        </p:spPr>
        <p:txBody>
          <a:bodyPr anchor="t"/>
          <a:lstStyle>
            <a:lvl1pPr algn="l">
              <a:defRPr sz="4000" b="1" cap="all"/>
            </a:lvl1pPr>
          </a:lstStyle>
          <a:p>
            <a:r>
              <a:rPr lang="ru-RU" smtClean="0"/>
              <a:t>Образец заголовка</a:t>
            </a:r>
            <a:endParaRPr lang="ru-RU"/>
          </a:p>
        </p:txBody>
      </p:sp>
      <p:sp>
        <p:nvSpPr>
          <p:cNvPr id="3" name="Текст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ru-RU" smtClean="0"/>
              <a:t>Образец текста</a:t>
            </a:r>
          </a:p>
        </p:txBody>
      </p:sp>
      <p:sp>
        <p:nvSpPr>
          <p:cNvPr id="4" name="Дата 3"/>
          <p:cNvSpPr>
            <a:spLocks noGrp="1"/>
          </p:cNvSpPr>
          <p:nvPr>
            <p:ph type="dt" sz="half" idx="10"/>
          </p:nvPr>
        </p:nvSpPr>
        <p:spPr/>
        <p:txBody>
          <a:bodyPr/>
          <a:lstStyle/>
          <a:p>
            <a:fld id="{5B106E36-FD25-4E2D-B0AA-010F637433A0}" type="datetimeFigureOut">
              <a:rPr lang="ru-RU" smtClean="0"/>
              <a:pPr/>
              <a:t>30.05.2024</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725C68B6-61C2-468F-89AB-4B9F7531AA68}" type="slidenum">
              <a:rPr lang="ru-RU" smtClean="0"/>
              <a:pPr/>
              <a:t>‹#›</a:t>
            </a:fld>
            <a:endParaRPr lang="ru-RU"/>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Два объекта">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ru-RU"/>
          </a:p>
        </p:txBody>
      </p:sp>
      <p:sp>
        <p:nvSpPr>
          <p:cNvPr id="3" name="Содержимое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Содержимое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5" name="Дата 4"/>
          <p:cNvSpPr>
            <a:spLocks noGrp="1"/>
          </p:cNvSpPr>
          <p:nvPr>
            <p:ph type="dt" sz="half" idx="10"/>
          </p:nvPr>
        </p:nvSpPr>
        <p:spPr/>
        <p:txBody>
          <a:bodyPr/>
          <a:lstStyle/>
          <a:p>
            <a:fld id="{5B106E36-FD25-4E2D-B0AA-010F637433A0}" type="datetimeFigureOut">
              <a:rPr lang="ru-RU" smtClean="0"/>
              <a:pPr/>
              <a:t>30.05.2024</a:t>
            </a:fld>
            <a:endParaRPr lang="ru-RU"/>
          </a:p>
        </p:txBody>
      </p:sp>
      <p:sp>
        <p:nvSpPr>
          <p:cNvPr id="6" name="Нижний колонтитул 5"/>
          <p:cNvSpPr>
            <a:spLocks noGrp="1"/>
          </p:cNvSpPr>
          <p:nvPr>
            <p:ph type="ftr" sz="quarter" idx="11"/>
          </p:nvPr>
        </p:nvSpPr>
        <p:spPr/>
        <p:txBody>
          <a:bodyPr/>
          <a:lstStyle/>
          <a:p>
            <a:endParaRPr lang="ru-RU"/>
          </a:p>
        </p:txBody>
      </p:sp>
      <p:sp>
        <p:nvSpPr>
          <p:cNvPr id="7" name="Номер слайда 6"/>
          <p:cNvSpPr>
            <a:spLocks noGrp="1"/>
          </p:cNvSpPr>
          <p:nvPr>
            <p:ph type="sldNum" sz="quarter" idx="12"/>
          </p:nvPr>
        </p:nvSpPr>
        <p:spPr/>
        <p:txBody>
          <a:bodyPr/>
          <a:lstStyle/>
          <a:p>
            <a:fld id="{725C68B6-61C2-468F-89AB-4B9F7531AA68}" type="slidenum">
              <a:rPr lang="ru-RU" smtClean="0"/>
              <a:pPr/>
              <a:t>‹#›</a:t>
            </a:fld>
            <a:endParaRPr lang="ru-RU"/>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Сравнение">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lvl1pPr>
              <a:defRPr/>
            </a:lvl1pPr>
          </a:lstStyle>
          <a:p>
            <a:r>
              <a:rPr lang="ru-RU" smtClean="0"/>
              <a:t>Образец заголовка</a:t>
            </a:r>
            <a:endParaRPr lang="ru-RU"/>
          </a:p>
        </p:txBody>
      </p:sp>
      <p:sp>
        <p:nvSpPr>
          <p:cNvPr id="3" name="Текст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4" name="Содержимое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5" name="Текст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6" name="Содержимое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7" name="Дата 6"/>
          <p:cNvSpPr>
            <a:spLocks noGrp="1"/>
          </p:cNvSpPr>
          <p:nvPr>
            <p:ph type="dt" sz="half" idx="10"/>
          </p:nvPr>
        </p:nvSpPr>
        <p:spPr/>
        <p:txBody>
          <a:bodyPr/>
          <a:lstStyle/>
          <a:p>
            <a:fld id="{5B106E36-FD25-4E2D-B0AA-010F637433A0}" type="datetimeFigureOut">
              <a:rPr lang="ru-RU" smtClean="0"/>
              <a:pPr/>
              <a:t>30.05.2024</a:t>
            </a:fld>
            <a:endParaRPr lang="ru-RU"/>
          </a:p>
        </p:txBody>
      </p:sp>
      <p:sp>
        <p:nvSpPr>
          <p:cNvPr id="8" name="Нижний колонтитул 7"/>
          <p:cNvSpPr>
            <a:spLocks noGrp="1"/>
          </p:cNvSpPr>
          <p:nvPr>
            <p:ph type="ftr" sz="quarter" idx="11"/>
          </p:nvPr>
        </p:nvSpPr>
        <p:spPr/>
        <p:txBody>
          <a:bodyPr/>
          <a:lstStyle/>
          <a:p>
            <a:endParaRPr lang="ru-RU"/>
          </a:p>
        </p:txBody>
      </p:sp>
      <p:sp>
        <p:nvSpPr>
          <p:cNvPr id="9" name="Номер слайда 8"/>
          <p:cNvSpPr>
            <a:spLocks noGrp="1"/>
          </p:cNvSpPr>
          <p:nvPr>
            <p:ph type="sldNum" sz="quarter" idx="12"/>
          </p:nvPr>
        </p:nvSpPr>
        <p:spPr/>
        <p:txBody>
          <a:bodyPr/>
          <a:lstStyle/>
          <a:p>
            <a:fld id="{725C68B6-61C2-468F-89AB-4B9F7531AA68}" type="slidenum">
              <a:rPr lang="ru-RU" smtClean="0"/>
              <a:pPr/>
              <a:t>‹#›</a:t>
            </a:fld>
            <a:endParaRPr lang="ru-RU"/>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Только заголовок">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ru-RU"/>
          </a:p>
        </p:txBody>
      </p:sp>
      <p:sp>
        <p:nvSpPr>
          <p:cNvPr id="3" name="Дата 2"/>
          <p:cNvSpPr>
            <a:spLocks noGrp="1"/>
          </p:cNvSpPr>
          <p:nvPr>
            <p:ph type="dt" sz="half" idx="10"/>
          </p:nvPr>
        </p:nvSpPr>
        <p:spPr/>
        <p:txBody>
          <a:bodyPr/>
          <a:lstStyle/>
          <a:p>
            <a:fld id="{5B106E36-FD25-4E2D-B0AA-010F637433A0}" type="datetimeFigureOut">
              <a:rPr lang="ru-RU" smtClean="0"/>
              <a:pPr/>
              <a:t>30.05.2024</a:t>
            </a:fld>
            <a:endParaRPr lang="ru-RU"/>
          </a:p>
        </p:txBody>
      </p:sp>
      <p:sp>
        <p:nvSpPr>
          <p:cNvPr id="4" name="Нижний колонтитул 3"/>
          <p:cNvSpPr>
            <a:spLocks noGrp="1"/>
          </p:cNvSpPr>
          <p:nvPr>
            <p:ph type="ftr" sz="quarter" idx="11"/>
          </p:nvPr>
        </p:nvSpPr>
        <p:spPr/>
        <p:txBody>
          <a:bodyPr/>
          <a:lstStyle/>
          <a:p>
            <a:endParaRPr lang="ru-RU"/>
          </a:p>
        </p:txBody>
      </p:sp>
      <p:sp>
        <p:nvSpPr>
          <p:cNvPr id="5" name="Номер слайда 4"/>
          <p:cNvSpPr>
            <a:spLocks noGrp="1"/>
          </p:cNvSpPr>
          <p:nvPr>
            <p:ph type="sldNum" sz="quarter" idx="12"/>
          </p:nvPr>
        </p:nvSpPr>
        <p:spPr/>
        <p:txBody>
          <a:bodyPr/>
          <a:lstStyle/>
          <a:p>
            <a:fld id="{725C68B6-61C2-468F-89AB-4B9F7531AA68}" type="slidenum">
              <a:rPr lang="ru-RU" smtClean="0"/>
              <a:pPr/>
              <a:t>‹#›</a:t>
            </a:fld>
            <a:endParaRPr lang="ru-RU"/>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Пустой слайд">
    <p:spTree>
      <p:nvGrpSpPr>
        <p:cNvPr id="1" name=""/>
        <p:cNvGrpSpPr/>
        <p:nvPr/>
      </p:nvGrpSpPr>
      <p:grpSpPr>
        <a:xfrm>
          <a:off x="0" y="0"/>
          <a:ext cx="0" cy="0"/>
          <a:chOff x="0" y="0"/>
          <a:chExt cx="0" cy="0"/>
        </a:xfrm>
      </p:grpSpPr>
      <p:sp>
        <p:nvSpPr>
          <p:cNvPr id="2" name="Дата 1"/>
          <p:cNvSpPr>
            <a:spLocks noGrp="1"/>
          </p:cNvSpPr>
          <p:nvPr>
            <p:ph type="dt" sz="half" idx="10"/>
          </p:nvPr>
        </p:nvSpPr>
        <p:spPr/>
        <p:txBody>
          <a:bodyPr/>
          <a:lstStyle/>
          <a:p>
            <a:fld id="{5B106E36-FD25-4E2D-B0AA-010F637433A0}" type="datetimeFigureOut">
              <a:rPr lang="ru-RU" smtClean="0"/>
              <a:pPr/>
              <a:t>30.05.2024</a:t>
            </a:fld>
            <a:endParaRPr lang="ru-RU"/>
          </a:p>
        </p:txBody>
      </p:sp>
      <p:sp>
        <p:nvSpPr>
          <p:cNvPr id="3" name="Нижний колонтитул 2"/>
          <p:cNvSpPr>
            <a:spLocks noGrp="1"/>
          </p:cNvSpPr>
          <p:nvPr>
            <p:ph type="ftr" sz="quarter" idx="11"/>
          </p:nvPr>
        </p:nvSpPr>
        <p:spPr/>
        <p:txBody>
          <a:bodyPr/>
          <a:lstStyle/>
          <a:p>
            <a:endParaRPr lang="ru-RU"/>
          </a:p>
        </p:txBody>
      </p:sp>
      <p:sp>
        <p:nvSpPr>
          <p:cNvPr id="4" name="Номер слайда 3"/>
          <p:cNvSpPr>
            <a:spLocks noGrp="1"/>
          </p:cNvSpPr>
          <p:nvPr>
            <p:ph type="sldNum" sz="quarter" idx="12"/>
          </p:nvPr>
        </p:nvSpPr>
        <p:spPr/>
        <p:txBody>
          <a:bodyPr/>
          <a:lstStyle/>
          <a:p>
            <a:fld id="{725C68B6-61C2-468F-89AB-4B9F7531AA68}" type="slidenum">
              <a:rPr lang="ru-RU" smtClean="0"/>
              <a:pPr/>
              <a:t>‹#›</a:t>
            </a:fld>
            <a:endParaRPr lang="ru-RU"/>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Объект с подписью">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273050"/>
            <a:ext cx="3008313" cy="1162050"/>
          </a:xfrm>
        </p:spPr>
        <p:txBody>
          <a:bodyPr anchor="b"/>
          <a:lstStyle>
            <a:lvl1pPr algn="l">
              <a:defRPr sz="2000" b="1"/>
            </a:lvl1pPr>
          </a:lstStyle>
          <a:p>
            <a:r>
              <a:rPr lang="ru-RU" smtClean="0"/>
              <a:t>Образец заголовка</a:t>
            </a:r>
            <a:endParaRPr lang="ru-RU"/>
          </a:p>
        </p:txBody>
      </p:sp>
      <p:sp>
        <p:nvSpPr>
          <p:cNvPr id="3" name="Содержимое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Текст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Дата 4"/>
          <p:cNvSpPr>
            <a:spLocks noGrp="1"/>
          </p:cNvSpPr>
          <p:nvPr>
            <p:ph type="dt" sz="half" idx="10"/>
          </p:nvPr>
        </p:nvSpPr>
        <p:spPr/>
        <p:txBody>
          <a:bodyPr/>
          <a:lstStyle/>
          <a:p>
            <a:fld id="{5B106E36-FD25-4E2D-B0AA-010F637433A0}" type="datetimeFigureOut">
              <a:rPr lang="ru-RU" smtClean="0"/>
              <a:pPr/>
              <a:t>30.05.2024</a:t>
            </a:fld>
            <a:endParaRPr lang="ru-RU"/>
          </a:p>
        </p:txBody>
      </p:sp>
      <p:sp>
        <p:nvSpPr>
          <p:cNvPr id="6" name="Нижний колонтитул 5"/>
          <p:cNvSpPr>
            <a:spLocks noGrp="1"/>
          </p:cNvSpPr>
          <p:nvPr>
            <p:ph type="ftr" sz="quarter" idx="11"/>
          </p:nvPr>
        </p:nvSpPr>
        <p:spPr/>
        <p:txBody>
          <a:bodyPr/>
          <a:lstStyle/>
          <a:p>
            <a:endParaRPr lang="ru-RU"/>
          </a:p>
        </p:txBody>
      </p:sp>
      <p:sp>
        <p:nvSpPr>
          <p:cNvPr id="7" name="Номер слайда 6"/>
          <p:cNvSpPr>
            <a:spLocks noGrp="1"/>
          </p:cNvSpPr>
          <p:nvPr>
            <p:ph type="sldNum" sz="quarter" idx="12"/>
          </p:nvPr>
        </p:nvSpPr>
        <p:spPr/>
        <p:txBody>
          <a:bodyPr/>
          <a:lstStyle/>
          <a:p>
            <a:fld id="{725C68B6-61C2-468F-89AB-4B9F7531AA68}" type="slidenum">
              <a:rPr lang="ru-RU" smtClean="0"/>
              <a:pPr/>
              <a:t>‹#›</a:t>
            </a:fld>
            <a:endParaRPr lang="ru-RU"/>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Рисунок с подписью">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1792288" y="4800600"/>
            <a:ext cx="5486400" cy="566738"/>
          </a:xfrm>
        </p:spPr>
        <p:txBody>
          <a:bodyPr anchor="b"/>
          <a:lstStyle>
            <a:lvl1pPr algn="l">
              <a:defRPr sz="2000" b="1"/>
            </a:lvl1pPr>
          </a:lstStyle>
          <a:p>
            <a:r>
              <a:rPr lang="ru-RU" smtClean="0"/>
              <a:t>Образец заголовка</a:t>
            </a:r>
            <a:endParaRPr lang="ru-RU"/>
          </a:p>
        </p:txBody>
      </p:sp>
      <p:sp>
        <p:nvSpPr>
          <p:cNvPr id="3" name="Рисунок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ru-RU"/>
          </a:p>
        </p:txBody>
      </p:sp>
      <p:sp>
        <p:nvSpPr>
          <p:cNvPr id="4" name="Текст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Дата 4"/>
          <p:cNvSpPr>
            <a:spLocks noGrp="1"/>
          </p:cNvSpPr>
          <p:nvPr>
            <p:ph type="dt" sz="half" idx="10"/>
          </p:nvPr>
        </p:nvSpPr>
        <p:spPr/>
        <p:txBody>
          <a:bodyPr/>
          <a:lstStyle/>
          <a:p>
            <a:fld id="{5B106E36-FD25-4E2D-B0AA-010F637433A0}" type="datetimeFigureOut">
              <a:rPr lang="ru-RU" smtClean="0"/>
              <a:pPr/>
              <a:t>30.05.2024</a:t>
            </a:fld>
            <a:endParaRPr lang="ru-RU"/>
          </a:p>
        </p:txBody>
      </p:sp>
      <p:sp>
        <p:nvSpPr>
          <p:cNvPr id="6" name="Нижний колонтитул 5"/>
          <p:cNvSpPr>
            <a:spLocks noGrp="1"/>
          </p:cNvSpPr>
          <p:nvPr>
            <p:ph type="ftr" sz="quarter" idx="11"/>
          </p:nvPr>
        </p:nvSpPr>
        <p:spPr/>
        <p:txBody>
          <a:bodyPr/>
          <a:lstStyle/>
          <a:p>
            <a:endParaRPr lang="ru-RU"/>
          </a:p>
        </p:txBody>
      </p:sp>
      <p:sp>
        <p:nvSpPr>
          <p:cNvPr id="7" name="Номер слайда 6"/>
          <p:cNvSpPr>
            <a:spLocks noGrp="1"/>
          </p:cNvSpPr>
          <p:nvPr>
            <p:ph type="sldNum" sz="quarter" idx="12"/>
          </p:nvPr>
        </p:nvSpPr>
        <p:spPr/>
        <p:txBody>
          <a:bodyPr/>
          <a:lstStyle/>
          <a:p>
            <a:fld id="{725C68B6-61C2-468F-89AB-4B9F7531AA68}" type="slidenum">
              <a:rPr lang="ru-RU" smtClean="0"/>
              <a:pPr/>
              <a:t>‹#›</a:t>
            </a:fld>
            <a:endParaRPr lang="ru-RU"/>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Заголовок и вертикальный текс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mtClean="0"/>
              <a:t>Образец заголовка</a:t>
            </a:r>
            <a:endParaRPr lang="ru-RU"/>
          </a:p>
        </p:txBody>
      </p:sp>
      <p:sp>
        <p:nvSpPr>
          <p:cNvPr id="3" name="Вертикальный текст 2"/>
          <p:cNvSpPr>
            <a:spLocks noGrp="1"/>
          </p:cNvSpPr>
          <p:nvPr>
            <p:ph type="body" orient="vert" idx="1"/>
          </p:nvPr>
        </p:nvSpPr>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Дата 3"/>
          <p:cNvSpPr>
            <a:spLocks noGrp="1"/>
          </p:cNvSpPr>
          <p:nvPr>
            <p:ph type="dt" sz="half" idx="10"/>
          </p:nvPr>
        </p:nvSpPr>
        <p:spPr/>
        <p:txBody>
          <a:bodyPr/>
          <a:lstStyle/>
          <a:p>
            <a:fld id="{5B106E36-FD25-4E2D-B0AA-010F637433A0}" type="datetimeFigureOut">
              <a:rPr lang="ru-RU" smtClean="0"/>
              <a:pPr/>
              <a:t>30.05.2024</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725C68B6-61C2-468F-89AB-4B9F7531AA68}" type="slidenum">
              <a:rPr lang="ru-RU" smtClean="0"/>
              <a:pPr/>
              <a:t>‹#›</a:t>
            </a:fld>
            <a:endParaRPr lang="ru-RU"/>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Вертикальный заголовок и текст">
    <p:spTree>
      <p:nvGrpSpPr>
        <p:cNvPr id="1" name=""/>
        <p:cNvGrpSpPr/>
        <p:nvPr/>
      </p:nvGrpSpPr>
      <p:grpSpPr>
        <a:xfrm>
          <a:off x="0" y="0"/>
          <a:ext cx="0" cy="0"/>
          <a:chOff x="0" y="0"/>
          <a:chExt cx="0" cy="0"/>
        </a:xfrm>
      </p:grpSpPr>
      <p:sp>
        <p:nvSpPr>
          <p:cNvPr id="2" name="Вертикальный заголовок 1"/>
          <p:cNvSpPr>
            <a:spLocks noGrp="1"/>
          </p:cNvSpPr>
          <p:nvPr>
            <p:ph type="title" orient="vert"/>
          </p:nvPr>
        </p:nvSpPr>
        <p:spPr>
          <a:xfrm>
            <a:off x="6629400" y="274638"/>
            <a:ext cx="2057400" cy="5851525"/>
          </a:xfrm>
        </p:spPr>
        <p:txBody>
          <a:bodyPr vert="eaVert"/>
          <a:lstStyle/>
          <a:p>
            <a:r>
              <a:rPr lang="ru-RU" smtClean="0"/>
              <a:t>Образец заголовка</a:t>
            </a:r>
            <a:endParaRPr lang="ru-RU"/>
          </a:p>
        </p:txBody>
      </p:sp>
      <p:sp>
        <p:nvSpPr>
          <p:cNvPr id="3" name="Вертикальный текст 2"/>
          <p:cNvSpPr>
            <a:spLocks noGrp="1"/>
          </p:cNvSpPr>
          <p:nvPr>
            <p:ph type="body" orient="vert" idx="1"/>
          </p:nvPr>
        </p:nvSpPr>
        <p:spPr>
          <a:xfrm>
            <a:off x="457200" y="274638"/>
            <a:ext cx="6019800" cy="5851525"/>
          </a:xfrm>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Дата 3"/>
          <p:cNvSpPr>
            <a:spLocks noGrp="1"/>
          </p:cNvSpPr>
          <p:nvPr>
            <p:ph type="dt" sz="half" idx="10"/>
          </p:nvPr>
        </p:nvSpPr>
        <p:spPr/>
        <p:txBody>
          <a:bodyPr/>
          <a:lstStyle/>
          <a:p>
            <a:fld id="{5B106E36-FD25-4E2D-B0AA-010F637433A0}" type="datetimeFigureOut">
              <a:rPr lang="ru-RU" smtClean="0"/>
              <a:pPr/>
              <a:t>30.05.2024</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725C68B6-61C2-468F-89AB-4B9F7531AA68}" type="slidenum">
              <a:rPr lang="ru-RU" smtClean="0"/>
              <a:pPr/>
              <a:t>‹#›</a:t>
            </a:fld>
            <a:endParaRPr lang="ru-RU"/>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1"/>
      </p:bgRef>
    </p:bg>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ru-RU" smtClean="0"/>
              <a:t>Образец заголовка</a:t>
            </a:r>
            <a:endParaRPr lang="ru-RU"/>
          </a:p>
        </p:txBody>
      </p:sp>
      <p:sp>
        <p:nvSpPr>
          <p:cNvPr id="3" name="Текст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ru-RU"/>
          </a:p>
        </p:txBody>
      </p:sp>
      <p:sp>
        <p:nvSpPr>
          <p:cNvPr id="4" name="Дата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B106E36-FD25-4E2D-B0AA-010F637433A0}" type="datetimeFigureOut">
              <a:rPr lang="ru-RU" smtClean="0"/>
              <a:pPr/>
              <a:t>30.05.2024</a:t>
            </a:fld>
            <a:endParaRPr lang="ru-RU"/>
          </a:p>
        </p:txBody>
      </p:sp>
      <p:sp>
        <p:nvSpPr>
          <p:cNvPr id="5" name="Нижний колонтитул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ru-RU"/>
          </a:p>
        </p:txBody>
      </p:sp>
      <p:sp>
        <p:nvSpPr>
          <p:cNvPr id="6" name="Номер слайда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725C68B6-61C2-468F-89AB-4B9F7531AA68}" type="slidenum">
              <a:rPr lang="ru-RU" smtClean="0"/>
              <a:pPr/>
              <a:t>‹#›</a:t>
            </a:fld>
            <a:endParaRPr lang="ru-RU"/>
          </a:p>
        </p:txBody>
      </p:sp>
    </p:spTree>
  </p:cSld>
  <p:clrMap bg1="lt1" tx1="dk1" bg2="lt2" tx2="dk2" accent1="accent1" accent2="accent2" accent3="accent3" accent4="accent4" accent5="accent5" accent6="accent6" hlink="hlink" folHlink="folHlink"/>
  <p:sldLayoutIdLst>
    <p:sldLayoutId id="2147483913" r:id="rId1"/>
    <p:sldLayoutId id="2147483914" r:id="rId2"/>
    <p:sldLayoutId id="2147483915" r:id="rId3"/>
    <p:sldLayoutId id="2147483916" r:id="rId4"/>
    <p:sldLayoutId id="2147483917" r:id="rId5"/>
    <p:sldLayoutId id="2147483918" r:id="rId6"/>
    <p:sldLayoutId id="2147483919" r:id="rId7"/>
    <p:sldLayoutId id="2147483920" r:id="rId8"/>
    <p:sldLayoutId id="2147483921" r:id="rId9"/>
    <p:sldLayoutId id="2147483922" r:id="rId10"/>
    <p:sldLayoutId id="2147483923"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ru-R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hyperlink" Target="https://www.mapm.ru/Murmansk/ULM" TargetMode="External"/><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hyperlink" Target="http://mmrc.mstu.edu.ru/practice/" TargetMode="Externa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2" Type="http://schemas.openxmlformats.org/officeDocument/2006/relationships/hyperlink" Target="http://mmrc.mstu.edu.ru/practice/" TargetMode="External"/><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2.xml"/><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Рисунок 7" descr="IMG_20181120_134147"/>
          <p:cNvPicPr/>
          <p:nvPr/>
        </p:nvPicPr>
        <p:blipFill>
          <a:blip r:embed="rId2" cstate="print">
            <a:grayscl/>
          </a:blip>
          <a:srcRect/>
          <a:stretch>
            <a:fillRect/>
          </a:stretch>
        </p:blipFill>
        <p:spPr bwMode="auto">
          <a:xfrm>
            <a:off x="467544" y="404664"/>
            <a:ext cx="3096344" cy="5688632"/>
          </a:xfrm>
          <a:prstGeom prst="rect">
            <a:avLst/>
          </a:prstGeom>
          <a:ln w="9525" cmpd="tri">
            <a:solidFill>
              <a:schemeClr val="tx1"/>
            </a:solidFill>
            <a:miter lim="800000"/>
            <a:headEnd/>
            <a:tailEnd/>
          </a:ln>
          <a:effectLst>
            <a:softEdge rad="635000"/>
          </a:effectLst>
          <a:scene3d>
            <a:camera prst="perspectiveRight"/>
            <a:lightRig rig="twoPt" dir="t"/>
          </a:scene3d>
          <a:sp3d prstMaterial="metal"/>
        </p:spPr>
      </p:pic>
      <p:sp>
        <p:nvSpPr>
          <p:cNvPr id="2" name="Заголовок 1"/>
          <p:cNvSpPr>
            <a:spLocks noGrp="1"/>
          </p:cNvSpPr>
          <p:nvPr>
            <p:ph type="ctrTitle"/>
          </p:nvPr>
        </p:nvSpPr>
        <p:spPr>
          <a:xfrm>
            <a:off x="2339752" y="3429000"/>
            <a:ext cx="6548264" cy="2664296"/>
          </a:xfrm>
          <a:ln>
            <a:noFill/>
          </a:ln>
          <a:effectLst>
            <a:outerShdw blurRad="190500" dist="228600" dir="2700000" algn="ctr">
              <a:srgbClr val="000000">
                <a:alpha val="30000"/>
              </a:srgbClr>
            </a:outerShdw>
          </a:effectLst>
          <a:scene3d>
            <a:camera prst="orthographicFront">
              <a:rot lat="0" lon="0" rev="0"/>
            </a:camera>
            <a:lightRig rig="glow" dir="t">
              <a:rot lat="0" lon="0" rev="4800000"/>
            </a:lightRig>
          </a:scene3d>
          <a:sp3d prstMaterial="matte">
            <a:bevelT w="127000" h="63500"/>
          </a:sp3d>
        </p:spPr>
        <p:txBody>
          <a:bodyPr>
            <a:normAutofit fontScale="90000"/>
          </a:bodyPr>
          <a:lstStyle/>
          <a:p>
            <a:r>
              <a:rPr lang="ru-RU" b="1" dirty="0" smtClean="0">
                <a:solidFill>
                  <a:schemeClr val="bg2">
                    <a:lumMod val="10000"/>
                  </a:schemeClr>
                </a:solidFill>
                <a:effectLst>
                  <a:outerShdw blurRad="38100" dist="38100" dir="2700000" algn="tl">
                    <a:srgbClr val="000000">
                      <a:alpha val="43137"/>
                    </a:srgbClr>
                  </a:outerShdw>
                </a:effectLst>
                <a:latin typeface="Times New Roman" pitchFamily="18" charset="0"/>
                <a:cs typeface="Times New Roman" pitchFamily="18" charset="0"/>
              </a:rPr>
              <a:t>АЛГОРИТМ РЕАЛИЗАЦИИ ПЛАВАТЕЛЬНОЙ ПРАКТИКИ</a:t>
            </a:r>
            <a:endParaRPr lang="ru-RU" b="1" dirty="0">
              <a:solidFill>
                <a:schemeClr val="bg2">
                  <a:lumMod val="10000"/>
                </a:schemeClr>
              </a:solidFill>
              <a:effectLst>
                <a:outerShdw blurRad="38100" dist="38100" dir="2700000" algn="tl">
                  <a:srgbClr val="000000">
                    <a:alpha val="43137"/>
                  </a:srgbClr>
                </a:outerShdw>
              </a:effectLst>
              <a:latin typeface="Times New Roman" pitchFamily="18" charset="0"/>
              <a:cs typeface="Times New Roman" pitchFamily="18" charset="0"/>
            </a:endParaRPr>
          </a:p>
        </p:txBody>
      </p:sp>
      <p:sp>
        <p:nvSpPr>
          <p:cNvPr id="3" name="Подзаголовок 2"/>
          <p:cNvSpPr>
            <a:spLocks noGrp="1"/>
          </p:cNvSpPr>
          <p:nvPr>
            <p:ph type="subTitle" idx="1"/>
          </p:nvPr>
        </p:nvSpPr>
        <p:spPr>
          <a:xfrm>
            <a:off x="2987824" y="6093296"/>
            <a:ext cx="5464696" cy="432048"/>
          </a:xfrm>
        </p:spPr>
        <p:txBody>
          <a:bodyPr>
            <a:normAutofit/>
          </a:bodyPr>
          <a:lstStyle/>
          <a:p>
            <a:r>
              <a:rPr lang="ru-RU" sz="1800" dirty="0" smtClean="0">
                <a:solidFill>
                  <a:schemeClr val="bg2">
                    <a:lumMod val="10000"/>
                  </a:schemeClr>
                </a:solidFill>
                <a:effectLst>
                  <a:outerShdw blurRad="38100" dist="38100" dir="2700000" algn="tl">
                    <a:srgbClr val="000000">
                      <a:alpha val="43137"/>
                    </a:srgbClr>
                  </a:outerShdw>
                </a:effectLst>
                <a:latin typeface="Times New Roman" pitchFamily="18" charset="0"/>
                <a:cs typeface="Times New Roman" pitchFamily="18" charset="0"/>
              </a:rPr>
              <a:t>ОБУЧАЮЩИХСЯ МОРСКИХ СПЕЦИАЛЬНОСТЕЙ</a:t>
            </a:r>
            <a:endParaRPr lang="ru-RU" sz="1800" dirty="0">
              <a:solidFill>
                <a:schemeClr val="bg2">
                  <a:lumMod val="10000"/>
                </a:schemeClr>
              </a:solidFill>
              <a:effectLst>
                <a:outerShdw blurRad="38100" dist="38100" dir="2700000" algn="tl">
                  <a:srgbClr val="000000">
                    <a:alpha val="43137"/>
                  </a:srgbClr>
                </a:outerShdw>
              </a:effectLst>
              <a:latin typeface="Times New Roman" pitchFamily="18" charset="0"/>
              <a:cs typeface="Times New Roman" pitchFamily="18" charset="0"/>
            </a:endParaRPr>
          </a:p>
        </p:txBody>
      </p:sp>
      <p:sp>
        <p:nvSpPr>
          <p:cNvPr id="4" name="TextBox 3"/>
          <p:cNvSpPr txBox="1"/>
          <p:nvPr/>
        </p:nvSpPr>
        <p:spPr>
          <a:xfrm>
            <a:off x="2375248" y="260648"/>
            <a:ext cx="6768752" cy="2369880"/>
          </a:xfrm>
          <a:prstGeom prst="rect">
            <a:avLst/>
          </a:prstGeom>
          <a:noFill/>
        </p:spPr>
        <p:txBody>
          <a:bodyPr wrap="square" rtlCol="0">
            <a:spAutoFit/>
          </a:bodyPr>
          <a:lstStyle/>
          <a:p>
            <a:pPr algn="ctr"/>
            <a:r>
              <a:rPr lang="ru-RU" sz="1400" dirty="0" smtClean="0">
                <a:latin typeface="Times New Roman" pitchFamily="18" charset="0"/>
                <a:cs typeface="Times New Roman" pitchFamily="18" charset="0"/>
              </a:rPr>
              <a:t>МИНИСТЕРСТВО НАУКИ И ВЫСШЕГО ОБРАЗОВАНИЯ  </a:t>
            </a:r>
            <a:endParaRPr lang="en-US" sz="1400" dirty="0" smtClean="0">
              <a:latin typeface="Times New Roman" pitchFamily="18" charset="0"/>
              <a:cs typeface="Times New Roman" pitchFamily="18" charset="0"/>
            </a:endParaRPr>
          </a:p>
          <a:p>
            <a:pPr algn="ctr"/>
            <a:r>
              <a:rPr lang="ru-RU" sz="1400" dirty="0" smtClean="0">
                <a:latin typeface="Times New Roman" pitchFamily="18" charset="0"/>
                <a:cs typeface="Times New Roman" pitchFamily="18" charset="0"/>
              </a:rPr>
              <a:t>РОССИЙСКОЙ ФЕДЕРАЦИИ</a:t>
            </a:r>
          </a:p>
          <a:p>
            <a:pPr algn="ctr"/>
            <a:r>
              <a:rPr lang="ru-RU" sz="1400" dirty="0" smtClean="0">
                <a:latin typeface="Times New Roman" pitchFamily="18" charset="0"/>
                <a:cs typeface="Times New Roman" pitchFamily="18" charset="0"/>
              </a:rPr>
              <a:t>ФЕДЕРАЛЬНОЕ ГОСУДАРСТВЕННОЕ </a:t>
            </a:r>
            <a:r>
              <a:rPr lang="ru-RU" sz="1400" dirty="0" smtClean="0">
                <a:latin typeface="Times New Roman" pitchFamily="18" charset="0"/>
                <a:cs typeface="Times New Roman" pitchFamily="18" charset="0"/>
              </a:rPr>
              <a:t>АВТОНОМНОЕ </a:t>
            </a:r>
            <a:endParaRPr lang="en-US" sz="1400" dirty="0" smtClean="0">
              <a:latin typeface="Times New Roman" pitchFamily="18" charset="0"/>
              <a:cs typeface="Times New Roman" pitchFamily="18" charset="0"/>
            </a:endParaRPr>
          </a:p>
          <a:p>
            <a:pPr algn="ctr"/>
            <a:r>
              <a:rPr lang="ru-RU" sz="1400" dirty="0" smtClean="0">
                <a:latin typeface="Times New Roman" pitchFamily="18" charset="0"/>
                <a:cs typeface="Times New Roman" pitchFamily="18" charset="0"/>
              </a:rPr>
              <a:t>ОБРАЗОВАТЕЛЬНОЕ УЧРЕЖДЕНИЕ </a:t>
            </a:r>
          </a:p>
          <a:p>
            <a:pPr algn="ctr"/>
            <a:r>
              <a:rPr lang="ru-RU" sz="1400" dirty="0" smtClean="0">
                <a:latin typeface="Times New Roman" pitchFamily="18" charset="0"/>
                <a:cs typeface="Times New Roman" pitchFamily="18" charset="0"/>
              </a:rPr>
              <a:t>ВЫСШЕГО ОБРАЗОВАНИЯ</a:t>
            </a:r>
          </a:p>
          <a:p>
            <a:pPr algn="ctr"/>
            <a:r>
              <a:rPr lang="ru-RU" sz="1400" b="1" dirty="0" smtClean="0">
                <a:latin typeface="Times New Roman" pitchFamily="18" charset="0"/>
                <a:cs typeface="Times New Roman" pitchFamily="18" charset="0"/>
              </a:rPr>
              <a:t>«МУРМАНСКИЙ </a:t>
            </a:r>
            <a:r>
              <a:rPr lang="ru-RU" sz="1400" b="1" dirty="0" smtClean="0">
                <a:latin typeface="Times New Roman" pitchFamily="18" charset="0"/>
                <a:cs typeface="Times New Roman" pitchFamily="18" charset="0"/>
              </a:rPr>
              <a:t>АРКТИЧЕСКИЙ УНИВЕРСИТЕТ</a:t>
            </a:r>
            <a:r>
              <a:rPr lang="ru-RU" sz="1400" b="1" dirty="0" smtClean="0">
                <a:latin typeface="Times New Roman" pitchFamily="18" charset="0"/>
                <a:cs typeface="Times New Roman" pitchFamily="18" charset="0"/>
              </a:rPr>
              <a:t>»</a:t>
            </a:r>
            <a:endParaRPr lang="ru-RU" sz="1400" dirty="0" smtClean="0">
              <a:latin typeface="Times New Roman" pitchFamily="18" charset="0"/>
              <a:cs typeface="Times New Roman" pitchFamily="18" charset="0"/>
            </a:endParaRPr>
          </a:p>
          <a:p>
            <a:pPr algn="ctr"/>
            <a:r>
              <a:rPr lang="ru-RU" sz="1400" dirty="0" smtClean="0">
                <a:latin typeface="Times New Roman" pitchFamily="18" charset="0"/>
                <a:cs typeface="Times New Roman" pitchFamily="18" charset="0"/>
              </a:rPr>
              <a:t>(ФГБОУ ВО «</a:t>
            </a:r>
            <a:r>
              <a:rPr lang="ru-RU" sz="1400" dirty="0" smtClean="0">
                <a:latin typeface="Times New Roman" pitchFamily="18" charset="0"/>
                <a:cs typeface="Times New Roman" pitchFamily="18" charset="0"/>
              </a:rPr>
              <a:t>МАУ</a:t>
            </a:r>
            <a:r>
              <a:rPr lang="ru-RU" sz="1400" dirty="0" smtClean="0">
                <a:latin typeface="Times New Roman" pitchFamily="18" charset="0"/>
                <a:cs typeface="Times New Roman" pitchFamily="18" charset="0"/>
              </a:rPr>
              <a:t>»)</a:t>
            </a:r>
          </a:p>
          <a:p>
            <a:pPr algn="ctr"/>
            <a:r>
              <a:rPr lang="ru-RU" sz="3200" dirty="0" smtClean="0"/>
              <a:t/>
            </a:r>
            <a:br>
              <a:rPr lang="ru-RU" sz="3200" dirty="0" smtClean="0"/>
            </a:br>
            <a:endParaRPr lang="ru-RU"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644009" y="1988840"/>
            <a:ext cx="1728191" cy="151216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Рисунок 2" descr="группа предлагает что то сделать.png"/>
          <p:cNvPicPr>
            <a:picLocks noChangeAspect="1"/>
          </p:cNvPicPr>
          <p:nvPr/>
        </p:nvPicPr>
        <p:blipFill>
          <a:blip r:embed="rId2" cstate="print">
            <a:grayscl/>
          </a:blip>
          <a:stretch>
            <a:fillRect/>
          </a:stretch>
        </p:blipFill>
        <p:spPr>
          <a:xfrm>
            <a:off x="323528" y="1052736"/>
            <a:ext cx="6858000" cy="6858000"/>
          </a:xfrm>
          <a:prstGeom prst="rect">
            <a:avLst/>
          </a:prstGeom>
          <a:effectLst>
            <a:outerShdw blurRad="50800" dist="38100" dir="8100000" algn="tr" rotWithShape="0">
              <a:prstClr val="black">
                <a:alpha val="40000"/>
              </a:prstClr>
            </a:outerShdw>
            <a:reflection blurRad="6350" stA="50000" endA="300" endPos="90000" dir="5400000" sy="-100000" algn="bl" rotWithShape="0"/>
          </a:effectLst>
        </p:spPr>
      </p:pic>
      <p:sp useBgFill="1">
        <p:nvSpPr>
          <p:cNvPr id="5" name="Овальная выноска 4"/>
          <p:cNvSpPr/>
          <p:nvPr/>
        </p:nvSpPr>
        <p:spPr>
          <a:xfrm>
            <a:off x="3275856" y="0"/>
            <a:ext cx="5868144" cy="1988840"/>
          </a:xfrm>
          <a:prstGeom prst="wedgeEllipseCallout">
            <a:avLst>
              <a:gd name="adj1" fmla="val -29052"/>
              <a:gd name="adj2" fmla="val 68988"/>
            </a:avLst>
          </a:prstGeom>
          <a:ln cmpd="sng">
            <a:solidFill>
              <a:schemeClr val="bg2">
                <a:lumMod val="25000"/>
              </a:schemeClr>
            </a:solidFill>
            <a:prstDash val="solid"/>
          </a:ln>
          <a:effectLst>
            <a:innerShdw blurRad="114300">
              <a:prstClr val="black"/>
            </a:inn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2" name="TextBox 1"/>
          <p:cNvSpPr txBox="1"/>
          <p:nvPr/>
        </p:nvSpPr>
        <p:spPr>
          <a:xfrm>
            <a:off x="3275856" y="260648"/>
            <a:ext cx="5868144" cy="1569660"/>
          </a:xfrm>
          <a:prstGeom prst="rect">
            <a:avLst/>
          </a:prstGeom>
          <a:noFill/>
        </p:spPr>
        <p:txBody>
          <a:bodyPr wrap="square" rtlCol="0">
            <a:spAutoFit/>
          </a:bodyPr>
          <a:lstStyle/>
          <a:p>
            <a:pPr algn="ctr"/>
            <a:r>
              <a:rPr lang="ru-RU" sz="2400" b="1" spc="-150" dirty="0" smtClean="0">
                <a:solidFill>
                  <a:schemeClr val="accent2">
                    <a:lumMod val="75000"/>
                  </a:schemeClr>
                </a:solidFill>
                <a:latin typeface="Comic Sans MS" pitchFamily="66" charset="0"/>
                <a:cs typeface="Times New Roman" pitchFamily="18" charset="0"/>
              </a:rPr>
              <a:t>Наш будущий коллега</a:t>
            </a:r>
            <a:r>
              <a:rPr lang="ru-RU" sz="2400" b="1" spc="-150" dirty="0" smtClean="0">
                <a:solidFill>
                  <a:schemeClr val="tx1">
                    <a:lumMod val="75000"/>
                    <a:lumOff val="25000"/>
                  </a:schemeClr>
                </a:solidFill>
                <a:latin typeface="Comic Sans MS" pitchFamily="66" charset="0"/>
                <a:cs typeface="Times New Roman" pitchFamily="18" charset="0"/>
              </a:rPr>
              <a:t>, если</a:t>
            </a:r>
          </a:p>
          <a:p>
            <a:pPr algn="ctr"/>
            <a:r>
              <a:rPr lang="ru-RU" sz="2400" b="1" spc="-150" dirty="0" smtClean="0">
                <a:solidFill>
                  <a:schemeClr val="tx1">
                    <a:lumMod val="75000"/>
                    <a:lumOff val="25000"/>
                  </a:schemeClr>
                </a:solidFill>
                <a:latin typeface="Comic Sans MS" pitchFamily="66" charset="0"/>
                <a:cs typeface="Times New Roman" pitchFamily="18" charset="0"/>
              </a:rPr>
              <a:t> ты скоро уходишь в рейс и хочешь, чтобы тебе эту практику </a:t>
            </a:r>
            <a:r>
              <a:rPr lang="ru-RU" sz="2400" b="1" spc="-150" dirty="0" smtClean="0">
                <a:solidFill>
                  <a:schemeClr val="accent2">
                    <a:lumMod val="75000"/>
                  </a:schemeClr>
                </a:solidFill>
                <a:latin typeface="Comic Sans MS" pitchFamily="66" charset="0"/>
                <a:cs typeface="Times New Roman" pitchFamily="18" charset="0"/>
              </a:rPr>
              <a:t>зачли</a:t>
            </a:r>
            <a:r>
              <a:rPr lang="ru-RU" sz="2400" b="1" spc="-150" dirty="0" smtClean="0">
                <a:solidFill>
                  <a:schemeClr val="tx1">
                    <a:lumMod val="75000"/>
                    <a:lumOff val="25000"/>
                  </a:schemeClr>
                </a:solidFill>
                <a:latin typeface="Comic Sans MS" pitchFamily="66" charset="0"/>
                <a:cs typeface="Times New Roman" pitchFamily="18" charset="0"/>
              </a:rPr>
              <a:t>, то эта презентация для тебя!</a:t>
            </a:r>
            <a:endParaRPr lang="ru-RU" sz="2400" b="1" spc="-150" dirty="0">
              <a:solidFill>
                <a:schemeClr val="tx1">
                  <a:lumMod val="75000"/>
                  <a:lumOff val="25000"/>
                </a:schemeClr>
              </a:solidFill>
              <a:latin typeface="Comic Sans MS" pitchFamily="66" charset="0"/>
              <a:cs typeface="Times New Roman" pitchFamily="18" charset="0"/>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Рисунок 3" descr="стоит с вопросом.jpg"/>
          <p:cNvPicPr>
            <a:picLocks noChangeAspect="1"/>
          </p:cNvPicPr>
          <p:nvPr/>
        </p:nvPicPr>
        <p:blipFill>
          <a:blip r:embed="rId2" cstate="print">
            <a:lum bright="3000" contrast="2000"/>
          </a:blip>
          <a:stretch>
            <a:fillRect/>
          </a:stretch>
        </p:blipFill>
        <p:spPr>
          <a:xfrm>
            <a:off x="251520" y="1268760"/>
            <a:ext cx="2443619" cy="2880320"/>
          </a:xfrm>
          <a:prstGeom prst="rect">
            <a:avLst/>
          </a:prstGeom>
          <a:gradFill>
            <a:gsLst>
              <a:gs pos="0">
                <a:schemeClr val="bg1">
                  <a:tint val="40000"/>
                  <a:satMod val="350000"/>
                </a:schemeClr>
              </a:gs>
              <a:gs pos="40000">
                <a:schemeClr val="bg1">
                  <a:tint val="45000"/>
                  <a:shade val="99000"/>
                  <a:satMod val="350000"/>
                </a:schemeClr>
              </a:gs>
              <a:gs pos="100000">
                <a:schemeClr val="bg1">
                  <a:shade val="20000"/>
                  <a:satMod val="255000"/>
                </a:schemeClr>
              </a:gs>
            </a:gsLst>
            <a:path path="circle">
              <a:fillToRect l="50000" t="-80000" r="50000" b="180000"/>
            </a:path>
          </a:gradFill>
          <a:effectLst>
            <a:softEdge rad="317500"/>
          </a:effectLst>
          <a:scene3d>
            <a:camera prst="orthographicFront"/>
            <a:lightRig rig="harsh" dir="t"/>
          </a:scene3d>
          <a:sp3d prstMaterial="plastic"/>
        </p:spPr>
      </p:pic>
      <p:sp>
        <p:nvSpPr>
          <p:cNvPr id="2" name="TextBox 1"/>
          <p:cNvSpPr txBox="1"/>
          <p:nvPr/>
        </p:nvSpPr>
        <p:spPr>
          <a:xfrm>
            <a:off x="2699792" y="1268761"/>
            <a:ext cx="6444208" cy="4216539"/>
          </a:xfrm>
          <a:prstGeom prst="rect">
            <a:avLst/>
          </a:prstGeom>
          <a:noFill/>
        </p:spPr>
        <p:txBody>
          <a:bodyPr wrap="square" rtlCol="0">
            <a:spAutoFit/>
          </a:bodyPr>
          <a:lstStyle/>
          <a:p>
            <a:r>
              <a:rPr lang="ru-RU" b="1" dirty="0" smtClean="0">
                <a:solidFill>
                  <a:schemeClr val="accent2">
                    <a:lumMod val="50000"/>
                  </a:schemeClr>
                </a:solidFill>
                <a:latin typeface="Times New Roman" pitchFamily="18" charset="0"/>
                <a:cs typeface="Times New Roman" pitchFamily="18" charset="0"/>
              </a:rPr>
              <a:t>1. Гражданский Паспорт</a:t>
            </a:r>
          </a:p>
          <a:p>
            <a:r>
              <a:rPr lang="ru-RU" b="1" dirty="0" smtClean="0">
                <a:solidFill>
                  <a:schemeClr val="accent2">
                    <a:lumMod val="50000"/>
                  </a:schemeClr>
                </a:solidFill>
                <a:latin typeface="Times New Roman" pitchFamily="18" charset="0"/>
                <a:cs typeface="Times New Roman" pitchFamily="18" charset="0"/>
              </a:rPr>
              <a:t>2. Заграничный паспорт</a:t>
            </a:r>
          </a:p>
          <a:p>
            <a:r>
              <a:rPr lang="ru-RU" b="1" dirty="0" smtClean="0">
                <a:solidFill>
                  <a:schemeClr val="accent2">
                    <a:lumMod val="50000"/>
                  </a:schemeClr>
                </a:solidFill>
                <a:latin typeface="Times New Roman" pitchFamily="18" charset="0"/>
                <a:cs typeface="Times New Roman" pitchFamily="18" charset="0"/>
              </a:rPr>
              <a:t>3. Удостоверение личности моряка (УЛМ)</a:t>
            </a:r>
          </a:p>
          <a:p>
            <a:r>
              <a:rPr lang="ru-RU" b="1" dirty="0" smtClean="0">
                <a:solidFill>
                  <a:schemeClr val="accent2">
                    <a:lumMod val="50000"/>
                  </a:schemeClr>
                </a:solidFill>
                <a:latin typeface="Times New Roman" pitchFamily="18" charset="0"/>
                <a:cs typeface="Times New Roman" pitchFamily="18" charset="0"/>
              </a:rPr>
              <a:t>4. Мореходная книжка (МК)</a:t>
            </a:r>
          </a:p>
          <a:p>
            <a:r>
              <a:rPr lang="ru-RU" b="1" dirty="0" smtClean="0">
                <a:solidFill>
                  <a:schemeClr val="accent2">
                    <a:lumMod val="50000"/>
                  </a:schemeClr>
                </a:solidFill>
                <a:latin typeface="Times New Roman" pitchFamily="18" charset="0"/>
                <a:cs typeface="Times New Roman" pitchFamily="18" charset="0"/>
              </a:rPr>
              <a:t>5. Медицинская книжка установленного образца</a:t>
            </a:r>
          </a:p>
          <a:p>
            <a:r>
              <a:rPr lang="ru-RU" b="1" dirty="0" smtClean="0">
                <a:solidFill>
                  <a:schemeClr val="accent2">
                    <a:lumMod val="50000"/>
                  </a:schemeClr>
                </a:solidFill>
                <a:latin typeface="Times New Roman" pitchFamily="18" charset="0"/>
                <a:cs typeface="Times New Roman" pitchFamily="18" charset="0"/>
              </a:rPr>
              <a:t>6. Медицинский   международный   сертификат,   по  требованию Организации (</a:t>
            </a:r>
            <a:r>
              <a:rPr lang="en-US" b="1" dirty="0" smtClean="0">
                <a:solidFill>
                  <a:schemeClr val="accent2">
                    <a:lumMod val="50000"/>
                  </a:schemeClr>
                </a:solidFill>
                <a:latin typeface="Times New Roman" pitchFamily="18" charset="0"/>
                <a:cs typeface="Times New Roman" pitchFamily="18" charset="0"/>
              </a:rPr>
              <a:t>Medical Report)</a:t>
            </a:r>
            <a:endParaRPr lang="ru-RU" b="1" dirty="0" smtClean="0">
              <a:solidFill>
                <a:schemeClr val="accent2">
                  <a:lumMod val="50000"/>
                </a:schemeClr>
              </a:solidFill>
              <a:latin typeface="Times New Roman" pitchFamily="18" charset="0"/>
              <a:cs typeface="Times New Roman" pitchFamily="18" charset="0"/>
            </a:endParaRPr>
          </a:p>
          <a:p>
            <a:r>
              <a:rPr lang="ru-RU" b="1" dirty="0" smtClean="0">
                <a:solidFill>
                  <a:schemeClr val="accent2">
                    <a:lumMod val="50000"/>
                  </a:schemeClr>
                </a:solidFill>
                <a:latin typeface="Times New Roman" pitchFamily="18" charset="0"/>
                <a:cs typeface="Times New Roman" pitchFamily="18" charset="0"/>
              </a:rPr>
              <a:t>7. Свидетельство ОСПС</a:t>
            </a:r>
          </a:p>
          <a:p>
            <a:r>
              <a:rPr lang="ru-RU" b="1" dirty="0" smtClean="0">
                <a:solidFill>
                  <a:schemeClr val="accent2">
                    <a:lumMod val="50000"/>
                  </a:schemeClr>
                </a:solidFill>
                <a:latin typeface="Times New Roman" pitchFamily="18" charset="0"/>
                <a:cs typeface="Times New Roman" pitchFamily="18" charset="0"/>
              </a:rPr>
              <a:t>8. Свидетельство   Начальная   подготовка   по безопасности и инструктажу</a:t>
            </a:r>
          </a:p>
          <a:p>
            <a:r>
              <a:rPr lang="ru-RU" b="1" dirty="0" smtClean="0">
                <a:solidFill>
                  <a:schemeClr val="accent2">
                    <a:lumMod val="50000"/>
                  </a:schemeClr>
                </a:solidFill>
                <a:latin typeface="Times New Roman" pitchFamily="18" charset="0"/>
                <a:cs typeface="Times New Roman" pitchFamily="18" charset="0"/>
              </a:rPr>
              <a:t>9. </a:t>
            </a:r>
            <a:r>
              <a:rPr lang="ru-RU" b="1" dirty="0" smtClean="0">
                <a:solidFill>
                  <a:schemeClr val="accent2">
                    <a:lumMod val="50000"/>
                  </a:schemeClr>
                </a:solidFill>
                <a:latin typeface="Times New Roman" pitchFamily="18" charset="0"/>
                <a:cs typeface="Times New Roman" pitchFamily="18" charset="0"/>
              </a:rPr>
              <a:t>Книгу/Журнал  </a:t>
            </a:r>
            <a:r>
              <a:rPr lang="ru-RU" b="1" dirty="0" smtClean="0">
                <a:solidFill>
                  <a:schemeClr val="accent2">
                    <a:lumMod val="50000"/>
                  </a:schemeClr>
                </a:solidFill>
                <a:latin typeface="Times New Roman" pitchFamily="18" charset="0"/>
                <a:cs typeface="Times New Roman" pitchFamily="18" charset="0"/>
              </a:rPr>
              <a:t>регистрации практической подготовки на судах </a:t>
            </a:r>
            <a:endParaRPr lang="en-US" b="1" dirty="0" smtClean="0">
              <a:solidFill>
                <a:schemeClr val="accent2">
                  <a:lumMod val="50000"/>
                </a:schemeClr>
              </a:solidFill>
              <a:latin typeface="Times New Roman" pitchFamily="18" charset="0"/>
              <a:cs typeface="Times New Roman" pitchFamily="18" charset="0"/>
            </a:endParaRPr>
          </a:p>
          <a:p>
            <a:r>
              <a:rPr lang="en-US" b="1" dirty="0" smtClean="0">
                <a:solidFill>
                  <a:schemeClr val="accent2">
                    <a:lumMod val="50000"/>
                  </a:schemeClr>
                </a:solidFill>
                <a:latin typeface="Times New Roman" pitchFamily="18" charset="0"/>
                <a:cs typeface="Times New Roman" pitchFamily="18" charset="0"/>
              </a:rPr>
              <a:t>(Record Book)</a:t>
            </a:r>
            <a:endParaRPr lang="ru-RU" b="1" dirty="0" smtClean="0">
              <a:solidFill>
                <a:schemeClr val="accent2">
                  <a:lumMod val="50000"/>
                </a:schemeClr>
              </a:solidFill>
              <a:latin typeface="Times New Roman" pitchFamily="18" charset="0"/>
              <a:cs typeface="Times New Roman" pitchFamily="18" charset="0"/>
            </a:endParaRPr>
          </a:p>
          <a:p>
            <a:endParaRPr lang="ru-RU" b="1" dirty="0" smtClean="0">
              <a:solidFill>
                <a:schemeClr val="accent2">
                  <a:lumMod val="50000"/>
                </a:schemeClr>
              </a:solidFill>
              <a:latin typeface="Times New Roman" pitchFamily="18" charset="0"/>
              <a:cs typeface="Times New Roman" pitchFamily="18" charset="0"/>
            </a:endParaRPr>
          </a:p>
          <a:p>
            <a:endParaRPr lang="ru-RU" sz="1600" b="1" dirty="0" smtClean="0">
              <a:solidFill>
                <a:schemeClr val="accent2">
                  <a:lumMod val="50000"/>
                </a:schemeClr>
              </a:solidFill>
              <a:latin typeface="Times New Roman" pitchFamily="18" charset="0"/>
              <a:cs typeface="Times New Roman" pitchFamily="18" charset="0"/>
            </a:endParaRPr>
          </a:p>
        </p:txBody>
      </p:sp>
      <p:sp>
        <p:nvSpPr>
          <p:cNvPr id="5" name="TextBox 4"/>
          <p:cNvSpPr txBox="1"/>
          <p:nvPr/>
        </p:nvSpPr>
        <p:spPr>
          <a:xfrm>
            <a:off x="323528" y="116632"/>
            <a:ext cx="8640960" cy="923330"/>
          </a:xfrm>
          <a:prstGeom prst="rect">
            <a:avLst/>
          </a:prstGeom>
          <a:noFill/>
        </p:spPr>
        <p:txBody>
          <a:bodyPr wrap="square" rtlCol="0">
            <a:spAutoFit/>
          </a:bodyPr>
          <a:lstStyle/>
          <a:p>
            <a:pPr algn="just"/>
            <a:r>
              <a:rPr lang="ru-RU" b="1" dirty="0" smtClean="0">
                <a:latin typeface="Times New Roman" pitchFamily="18" charset="0"/>
                <a:cs typeface="Times New Roman" pitchFamily="18" charset="0"/>
              </a:rPr>
              <a:t>Для того, чтобы твою кандидатуру на должность практиканта </a:t>
            </a:r>
            <a:r>
              <a:rPr lang="ru-RU" b="1" dirty="0" smtClean="0">
                <a:solidFill>
                  <a:schemeClr val="accent2">
                    <a:lumMod val="75000"/>
                  </a:schemeClr>
                </a:solidFill>
                <a:latin typeface="Times New Roman" pitchFamily="18" charset="0"/>
                <a:cs typeface="Times New Roman" pitchFamily="18" charset="0"/>
              </a:rPr>
              <a:t>приняли к рассмотрению</a:t>
            </a:r>
            <a:r>
              <a:rPr lang="ru-RU" b="1" dirty="0" smtClean="0">
                <a:latin typeface="Times New Roman" pitchFamily="18" charset="0"/>
                <a:cs typeface="Times New Roman" pitchFamily="18" charset="0"/>
              </a:rPr>
              <a:t> в судоходной компании, в первую очередь, тебе необходимо подготовить :</a:t>
            </a:r>
          </a:p>
        </p:txBody>
      </p:sp>
      <p:sp>
        <p:nvSpPr>
          <p:cNvPr id="6" name="TextBox 5"/>
          <p:cNvSpPr txBox="1"/>
          <p:nvPr/>
        </p:nvSpPr>
        <p:spPr>
          <a:xfrm>
            <a:off x="251520" y="5013176"/>
            <a:ext cx="8568952" cy="1200329"/>
          </a:xfrm>
          <a:prstGeom prst="rect">
            <a:avLst/>
          </a:prstGeom>
          <a:noFill/>
        </p:spPr>
        <p:txBody>
          <a:bodyPr wrap="square" rtlCol="0">
            <a:spAutoFit/>
          </a:bodyPr>
          <a:lstStyle/>
          <a:p>
            <a:pPr algn="just"/>
            <a:r>
              <a:rPr lang="ru-RU" b="1" dirty="0" smtClean="0">
                <a:latin typeface="Times New Roman" pitchFamily="18" charset="0"/>
                <a:cs typeface="Times New Roman" pitchFamily="18" charset="0"/>
              </a:rPr>
              <a:t>Однако, судоходная компания может дополнительно запросить другие документы, например, сделать прививку от желтой лихорадки или оформить сертификаты для работы на танкерах и т.д.</a:t>
            </a:r>
            <a:endParaRPr lang="ru-RU" dirty="0" smtClean="0"/>
          </a:p>
          <a:p>
            <a:endParaRPr lang="ru-RU" dirty="0"/>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2195736" y="610136"/>
            <a:ext cx="6948264" cy="6247864"/>
          </a:xfrm>
          <a:prstGeom prst="rect">
            <a:avLst/>
          </a:prstGeom>
          <a:noFill/>
        </p:spPr>
        <p:txBody>
          <a:bodyPr wrap="square" rtlCol="0">
            <a:spAutoFit/>
          </a:bodyPr>
          <a:lstStyle/>
          <a:p>
            <a:pPr>
              <a:buFont typeface="Wingdings" pitchFamily="2" charset="2"/>
              <a:buChar char="v"/>
            </a:pPr>
            <a:r>
              <a:rPr lang="ru-RU" sz="2000" dirty="0" smtClean="0">
                <a:solidFill>
                  <a:schemeClr val="accent2">
                    <a:lumMod val="75000"/>
                  </a:schemeClr>
                </a:solidFill>
              </a:rPr>
              <a:t>Заграничный паспорт </a:t>
            </a:r>
            <a:r>
              <a:rPr lang="ru-RU" sz="2000" dirty="0" smtClean="0"/>
              <a:t>в обязательном порядке должен быть заранее оформлен </a:t>
            </a:r>
            <a:r>
              <a:rPr lang="ru-RU" sz="2000" dirty="0" smtClean="0">
                <a:solidFill>
                  <a:schemeClr val="accent2">
                    <a:lumMod val="75000"/>
                  </a:schemeClr>
                </a:solidFill>
              </a:rPr>
              <a:t>перед</a:t>
            </a:r>
            <a:r>
              <a:rPr lang="ru-RU" sz="2000" dirty="0" smtClean="0"/>
              <a:t> прохождением тренажерной подготовки на получение свидетельств ОСПС и Начальной подготовки по безопасности и инструктажу. Поскольку твое имя на русском и английском языке должно совпадать во всех документах, иначе данные свидетельства признаются недействительными и придется их менять.</a:t>
            </a:r>
          </a:p>
          <a:p>
            <a:pPr>
              <a:buFont typeface="Wingdings" pitchFamily="2" charset="2"/>
              <a:buChar char="v"/>
            </a:pPr>
            <a:r>
              <a:rPr lang="ru-RU" sz="2000" dirty="0" smtClean="0"/>
              <a:t>Изучи ссылку </a:t>
            </a:r>
            <a:r>
              <a:rPr lang="en-US" sz="2000" dirty="0">
                <a:hlinkClick r:id="rId2"/>
              </a:rPr>
              <a:t>https://</a:t>
            </a:r>
            <a:r>
              <a:rPr lang="en-US" sz="2000" dirty="0" smtClean="0">
                <a:hlinkClick r:id="rId2"/>
              </a:rPr>
              <a:t>www.mapm.ru/Murmansk/ULM</a:t>
            </a:r>
            <a:endParaRPr lang="ru-RU" sz="2000" dirty="0" smtClean="0"/>
          </a:p>
          <a:p>
            <a:pPr>
              <a:buFont typeface="Wingdings" pitchFamily="2" charset="2"/>
              <a:buChar char="v"/>
            </a:pPr>
            <a:r>
              <a:rPr lang="ru-RU" sz="2000" dirty="0" smtClean="0"/>
              <a:t>Здесь </a:t>
            </a:r>
            <a:r>
              <a:rPr lang="ru-RU" sz="2000" dirty="0" smtClean="0"/>
              <a:t>ты найдешь бланки заявлений и порядок оформления </a:t>
            </a:r>
            <a:r>
              <a:rPr lang="ru-RU" sz="2000" dirty="0" smtClean="0">
                <a:solidFill>
                  <a:schemeClr val="accent2">
                    <a:lumMod val="75000"/>
                  </a:schemeClr>
                </a:solidFill>
              </a:rPr>
              <a:t>УЛМ и МК </a:t>
            </a:r>
            <a:r>
              <a:rPr lang="ru-RU" sz="2000" dirty="0" smtClean="0"/>
              <a:t>в Мурманске </a:t>
            </a:r>
          </a:p>
          <a:p>
            <a:pPr>
              <a:buFont typeface="Wingdings" pitchFamily="2" charset="2"/>
              <a:buChar char="v"/>
            </a:pPr>
            <a:r>
              <a:rPr lang="ru-RU" sz="2000" dirty="0" smtClean="0">
                <a:solidFill>
                  <a:schemeClr val="accent2">
                    <a:lumMod val="75000"/>
                  </a:schemeClr>
                </a:solidFill>
              </a:rPr>
              <a:t>Медицинская комиссия </a:t>
            </a:r>
            <a:r>
              <a:rPr lang="ru-RU" sz="2000" dirty="0" smtClean="0"/>
              <a:t>должна полностью покрывать  весь период пребывания в рейсе. </a:t>
            </a:r>
          </a:p>
          <a:p>
            <a:pPr>
              <a:buFont typeface="Wingdings" pitchFamily="2" charset="2"/>
              <a:buChar char="v"/>
            </a:pPr>
            <a:r>
              <a:rPr lang="ru-RU" sz="2000" dirty="0" smtClean="0"/>
              <a:t>На основании медицинской книжки оформляется </a:t>
            </a:r>
            <a:r>
              <a:rPr lang="en-US" sz="2000" dirty="0" smtClean="0">
                <a:solidFill>
                  <a:schemeClr val="accent2">
                    <a:lumMod val="75000"/>
                  </a:schemeClr>
                </a:solidFill>
              </a:rPr>
              <a:t>Medical Report</a:t>
            </a:r>
            <a:r>
              <a:rPr lang="ru-RU" sz="2000" dirty="0" smtClean="0">
                <a:solidFill>
                  <a:schemeClr val="accent2">
                    <a:lumMod val="75000"/>
                  </a:schemeClr>
                </a:solidFill>
              </a:rPr>
              <a:t> </a:t>
            </a:r>
            <a:r>
              <a:rPr lang="ru-RU" sz="2000" dirty="0" smtClean="0"/>
              <a:t>международного или европейского образца ( по требованию компании). Это можно сделать в любом медицинском центре,  имеющем лицензию на выдачу подобного документа.</a:t>
            </a:r>
          </a:p>
          <a:p>
            <a:pPr>
              <a:buFont typeface="Wingdings" pitchFamily="2" charset="2"/>
              <a:buChar char="v"/>
            </a:pPr>
            <a:r>
              <a:rPr lang="en-US" sz="2000" dirty="0" smtClean="0">
                <a:solidFill>
                  <a:schemeClr val="accent2">
                    <a:lumMod val="75000"/>
                  </a:schemeClr>
                </a:solidFill>
              </a:rPr>
              <a:t>Record Book </a:t>
            </a:r>
            <a:r>
              <a:rPr lang="ru-RU" sz="2000" dirty="0" smtClean="0"/>
              <a:t>(КРПП) можно получить в Отделе практики, причем не забудь указать на первой странице КРПП его номер и дату выдачи.</a:t>
            </a:r>
          </a:p>
        </p:txBody>
      </p:sp>
      <p:sp>
        <p:nvSpPr>
          <p:cNvPr id="4" name="TextBox 3"/>
          <p:cNvSpPr txBox="1"/>
          <p:nvPr/>
        </p:nvSpPr>
        <p:spPr>
          <a:xfrm>
            <a:off x="3347864" y="0"/>
            <a:ext cx="2592288" cy="707886"/>
          </a:xfrm>
          <a:prstGeom prst="rect">
            <a:avLst/>
          </a:prstGeom>
          <a:noFill/>
        </p:spPr>
        <p:txBody>
          <a:bodyPr wrap="square" rtlCol="0">
            <a:spAutoFit/>
          </a:bodyPr>
          <a:lstStyle/>
          <a:p>
            <a:r>
              <a:rPr lang="ru-RU" sz="4000" b="1" dirty="0" smtClean="0">
                <a:solidFill>
                  <a:schemeClr val="accent2">
                    <a:lumMod val="75000"/>
                  </a:schemeClr>
                </a:solidFill>
                <a:effectLst>
                  <a:outerShdw blurRad="38100" dist="38100" dir="2700000" algn="tl">
                    <a:srgbClr val="000000">
                      <a:alpha val="43137"/>
                    </a:srgbClr>
                  </a:outerShdw>
                </a:effectLst>
                <a:latin typeface="Times New Roman" pitchFamily="18" charset="0"/>
                <a:cs typeface="Times New Roman" pitchFamily="18" charset="0"/>
              </a:rPr>
              <a:t>ПОМНИ</a:t>
            </a:r>
            <a:endParaRPr lang="ru-RU" sz="4000" b="1" dirty="0">
              <a:solidFill>
                <a:schemeClr val="accent2">
                  <a:lumMod val="75000"/>
                </a:schemeClr>
              </a:solidFill>
              <a:effectLst>
                <a:outerShdw blurRad="38100" dist="38100" dir="2700000" algn="tl">
                  <a:srgbClr val="000000">
                    <a:alpha val="43137"/>
                  </a:srgbClr>
                </a:outerShdw>
              </a:effectLst>
              <a:latin typeface="Times New Roman" pitchFamily="18" charset="0"/>
              <a:cs typeface="Times New Roman" pitchFamily="18" charset="0"/>
            </a:endParaRPr>
          </a:p>
        </p:txBody>
      </p:sp>
      <p:pic>
        <p:nvPicPr>
          <p:cNvPr id="5" name="Рисунок 4" descr="человек в цепях.jpg"/>
          <p:cNvPicPr>
            <a:picLocks noChangeAspect="1"/>
          </p:cNvPicPr>
          <p:nvPr/>
        </p:nvPicPr>
        <p:blipFill>
          <a:blip r:embed="rId3" cstate="print">
            <a:lum contrast="10000"/>
          </a:blip>
          <a:srcRect l="8993" r="7074" b="1887"/>
          <a:stretch>
            <a:fillRect/>
          </a:stretch>
        </p:blipFill>
        <p:spPr>
          <a:xfrm>
            <a:off x="251520" y="1340768"/>
            <a:ext cx="2016224" cy="3744416"/>
          </a:xfrm>
          <a:prstGeom prst="rect">
            <a:avLst/>
          </a:prstGeom>
          <a:effectLst>
            <a:softEdge rad="317500"/>
          </a:effectLst>
          <a:scene3d>
            <a:camera prst="orthographicFront"/>
            <a:lightRig rig="harsh" dir="t"/>
          </a:scene3d>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79512" y="188640"/>
            <a:ext cx="8856984" cy="1477328"/>
          </a:xfrm>
          <a:prstGeom prst="rect">
            <a:avLst/>
          </a:prstGeom>
          <a:noFill/>
        </p:spPr>
        <p:txBody>
          <a:bodyPr wrap="square" rtlCol="0">
            <a:spAutoFit/>
          </a:bodyPr>
          <a:lstStyle/>
          <a:p>
            <a:pPr>
              <a:buFont typeface="Wingdings" pitchFamily="2" charset="2"/>
              <a:buChar char="ü"/>
            </a:pPr>
            <a:r>
              <a:rPr lang="ru-RU" i="1" dirty="0" smtClean="0">
                <a:latin typeface="Times New Roman" pitchFamily="18" charset="0"/>
                <a:cs typeface="Times New Roman" pitchFamily="18" charset="0"/>
              </a:rPr>
              <a:t>Ты ознакомился с графиком прохождения плавательной практики ?</a:t>
            </a:r>
          </a:p>
          <a:p>
            <a:pPr>
              <a:buFont typeface="Wingdings" pitchFamily="2" charset="2"/>
              <a:buChar char="ü"/>
            </a:pPr>
            <a:r>
              <a:rPr lang="ru-RU" i="1" dirty="0" smtClean="0">
                <a:latin typeface="Times New Roman" pitchFamily="18" charset="0"/>
                <a:cs typeface="Times New Roman" pitchFamily="18" charset="0"/>
              </a:rPr>
              <a:t>Ты подготовил весь пакет документов?</a:t>
            </a:r>
          </a:p>
          <a:p>
            <a:pPr>
              <a:buFont typeface="Wingdings" pitchFamily="2" charset="2"/>
              <a:buChar char="ü"/>
            </a:pPr>
            <a:r>
              <a:rPr lang="ru-RU" i="1" dirty="0" smtClean="0">
                <a:latin typeface="Times New Roman" pitchFamily="18" charset="0"/>
                <a:cs typeface="Times New Roman" pitchFamily="18" charset="0"/>
              </a:rPr>
              <a:t>Ты успешно прошел собеседование в судоходную компанию и тебя приняли на должность практиканта?</a:t>
            </a:r>
          </a:p>
          <a:p>
            <a:endParaRPr lang="ru-RU" dirty="0" smtClean="0">
              <a:latin typeface="Times New Roman" pitchFamily="18" charset="0"/>
              <a:cs typeface="Times New Roman" pitchFamily="18" charset="0"/>
            </a:endParaRPr>
          </a:p>
        </p:txBody>
      </p:sp>
      <p:sp>
        <p:nvSpPr>
          <p:cNvPr id="3" name="TextBox 2"/>
          <p:cNvSpPr txBox="1"/>
          <p:nvPr/>
        </p:nvSpPr>
        <p:spPr>
          <a:xfrm>
            <a:off x="395536" y="1700808"/>
            <a:ext cx="5328592" cy="3323987"/>
          </a:xfrm>
          <a:prstGeom prst="rect">
            <a:avLst/>
          </a:prstGeom>
          <a:solidFill>
            <a:schemeClr val="bg1"/>
          </a:solidFill>
          <a:effectLst>
            <a:outerShdw blurRad="50800" dist="38100" dir="8100000" algn="tr" rotWithShape="0">
              <a:prstClr val="black">
                <a:alpha val="40000"/>
              </a:prstClr>
            </a:outerShdw>
          </a:effectLst>
          <a:scene3d>
            <a:camera prst="perspectiveHeroicExtremeRightFacing"/>
            <a:lightRig rig="threePt" dir="t"/>
          </a:scene3d>
        </p:spPr>
        <p:txBody>
          <a:bodyPr wrap="square" rtlCol="0">
            <a:spAutoFit/>
          </a:bodyPr>
          <a:lstStyle/>
          <a:p>
            <a:pPr algn="r"/>
            <a:r>
              <a:rPr lang="ru-RU" sz="1050" dirty="0" smtClean="0"/>
              <a:t> Начальнику «ММРК им. И.И. </a:t>
            </a:r>
            <a:r>
              <a:rPr lang="ru-RU" sz="1050" dirty="0" err="1" smtClean="0"/>
              <a:t>Месяцева</a:t>
            </a:r>
            <a:r>
              <a:rPr lang="ru-RU" sz="1050" dirty="0" smtClean="0"/>
              <a:t>»</a:t>
            </a:r>
          </a:p>
          <a:p>
            <a:pPr algn="r"/>
            <a:r>
              <a:rPr lang="ru-RU" sz="1050" dirty="0" smtClean="0"/>
              <a:t>ФГБОУ ВО «МГТУ»</a:t>
            </a:r>
          </a:p>
          <a:p>
            <a:pPr algn="r"/>
            <a:r>
              <a:rPr lang="ru-RU" sz="1050" dirty="0" smtClean="0"/>
              <a:t>                                                              И.В. Артеменко</a:t>
            </a:r>
          </a:p>
          <a:p>
            <a:r>
              <a:rPr lang="ru-RU" sz="1050" dirty="0" smtClean="0"/>
              <a:t> </a:t>
            </a:r>
          </a:p>
          <a:p>
            <a:r>
              <a:rPr lang="ru-RU" sz="1050" dirty="0" smtClean="0"/>
              <a:t>Уважаемый Игорь Валериевич!</a:t>
            </a:r>
          </a:p>
          <a:p>
            <a:r>
              <a:rPr lang="ru-RU" sz="1050" u="sng" dirty="0" smtClean="0"/>
              <a:t>АО (название копании)</a:t>
            </a:r>
            <a:r>
              <a:rPr lang="ru-RU" sz="1050" dirty="0" smtClean="0"/>
              <a:t> гарантирует прохождение плавательной практики </a:t>
            </a:r>
            <a:r>
              <a:rPr lang="ru-RU" sz="1050" b="1" dirty="0" smtClean="0"/>
              <a:t>Иванову Ивану Ивановичу</a:t>
            </a:r>
            <a:r>
              <a:rPr lang="ru-RU" sz="1050" dirty="0" smtClean="0"/>
              <a:t>, обучающемуся на </a:t>
            </a:r>
            <a:r>
              <a:rPr lang="ru-RU" sz="1050" u="sng" dirty="0" smtClean="0"/>
              <a:t>2,3,4</a:t>
            </a:r>
            <a:r>
              <a:rPr lang="ru-RU" sz="1050" dirty="0" smtClean="0"/>
              <a:t> курсе ММРК им.  И.И. </a:t>
            </a:r>
            <a:r>
              <a:rPr lang="ru-RU" sz="1050" dirty="0" err="1" smtClean="0"/>
              <a:t>Месяцева</a:t>
            </a:r>
            <a:r>
              <a:rPr lang="ru-RU" sz="1050" dirty="0" smtClean="0"/>
              <a:t> по </a:t>
            </a:r>
            <a:r>
              <a:rPr lang="ru-RU" sz="1050" dirty="0" err="1" smtClean="0"/>
              <a:t>специальности____</a:t>
            </a:r>
            <a:r>
              <a:rPr lang="ru-RU" sz="1050" dirty="0" smtClean="0"/>
              <a:t> </a:t>
            </a:r>
            <a:r>
              <a:rPr lang="ru-RU" sz="1050" u="sng" dirty="0" smtClean="0"/>
              <a:t>(указать специальность)</a:t>
            </a:r>
            <a:r>
              <a:rPr lang="ru-RU" sz="1050" dirty="0" smtClean="0"/>
              <a:t>  в период с «__»__________20   г.  по «____»_________20 года на судах нашей компании в полном объеме с оформлением всех необходимых документов.</a:t>
            </a:r>
          </a:p>
          <a:p>
            <a:r>
              <a:rPr lang="ru-RU" sz="1050" dirty="0" smtClean="0"/>
              <a:t> </a:t>
            </a:r>
          </a:p>
          <a:p>
            <a:r>
              <a:rPr lang="ru-RU" sz="1050" dirty="0" smtClean="0"/>
              <a:t> </a:t>
            </a:r>
          </a:p>
          <a:p>
            <a:r>
              <a:rPr lang="ru-RU" sz="1050" dirty="0" smtClean="0"/>
              <a:t>Директор компании          ________                                   ______________</a:t>
            </a:r>
          </a:p>
          <a:p>
            <a:r>
              <a:rPr lang="ru-RU" sz="1050" dirty="0" smtClean="0"/>
              <a:t>                                                 (подпись)                           (расшифровка подписи)</a:t>
            </a:r>
          </a:p>
          <a:p>
            <a:r>
              <a:rPr lang="ru-RU" sz="1050" dirty="0" smtClean="0"/>
              <a:t>М.П.</a:t>
            </a:r>
          </a:p>
          <a:p>
            <a:endParaRPr lang="ru-RU" sz="1050" dirty="0" smtClean="0"/>
          </a:p>
          <a:p>
            <a:endParaRPr lang="ru-RU" sz="1050" dirty="0" smtClean="0"/>
          </a:p>
          <a:p>
            <a:r>
              <a:rPr lang="ru-RU" sz="1050" dirty="0" smtClean="0"/>
              <a:t>Исполнитель (ФИО)</a:t>
            </a:r>
          </a:p>
          <a:p>
            <a:r>
              <a:rPr lang="ru-RU" sz="1050" dirty="0" smtClean="0"/>
              <a:t>тел.</a:t>
            </a:r>
          </a:p>
          <a:p>
            <a:endParaRPr lang="ru-RU" sz="1050" dirty="0"/>
          </a:p>
        </p:txBody>
      </p:sp>
      <p:sp>
        <p:nvSpPr>
          <p:cNvPr id="4" name="TextBox 3"/>
          <p:cNvSpPr txBox="1"/>
          <p:nvPr/>
        </p:nvSpPr>
        <p:spPr>
          <a:xfrm>
            <a:off x="5004048" y="3356992"/>
            <a:ext cx="3995936" cy="2585323"/>
          </a:xfrm>
          <a:prstGeom prst="rect">
            <a:avLst/>
          </a:prstGeom>
          <a:noFill/>
        </p:spPr>
        <p:txBody>
          <a:bodyPr wrap="square" rtlCol="0">
            <a:spAutoFit/>
          </a:bodyPr>
          <a:lstStyle/>
          <a:p>
            <a:pPr>
              <a:buFont typeface="Wingdings" pitchFamily="2" charset="2"/>
              <a:buChar char="Ø"/>
            </a:pPr>
            <a:r>
              <a:rPr lang="ru-RU" dirty="0" smtClean="0">
                <a:latin typeface="Times New Roman" pitchFamily="18" charset="0"/>
                <a:cs typeface="Times New Roman" pitchFamily="18" charset="0"/>
              </a:rPr>
              <a:t>На основании этого письма Отдел практики выдает  </a:t>
            </a:r>
            <a:r>
              <a:rPr lang="ru-RU" dirty="0" smtClean="0">
                <a:solidFill>
                  <a:schemeClr val="accent2">
                    <a:lumMod val="75000"/>
                  </a:schemeClr>
                </a:solidFill>
                <a:latin typeface="Times New Roman" pitchFamily="18" charset="0"/>
                <a:cs typeface="Times New Roman" pitchFamily="18" charset="0"/>
              </a:rPr>
              <a:t>Направление </a:t>
            </a:r>
            <a:r>
              <a:rPr lang="ru-RU" dirty="0" smtClean="0">
                <a:latin typeface="Times New Roman" pitchFamily="18" charset="0"/>
                <a:cs typeface="Times New Roman" pitchFamily="18" charset="0"/>
              </a:rPr>
              <a:t>на практику и </a:t>
            </a:r>
            <a:r>
              <a:rPr lang="ru-RU" dirty="0" smtClean="0">
                <a:solidFill>
                  <a:schemeClr val="accent2">
                    <a:lumMod val="75000"/>
                  </a:schemeClr>
                </a:solidFill>
                <a:latin typeface="Times New Roman" pitchFamily="18" charset="0"/>
                <a:cs typeface="Times New Roman" pitchFamily="18" charset="0"/>
              </a:rPr>
              <a:t>Договор</a:t>
            </a:r>
            <a:r>
              <a:rPr lang="ru-RU" dirty="0" smtClean="0">
                <a:latin typeface="Times New Roman" pitchFamily="18" charset="0"/>
                <a:cs typeface="Times New Roman" pitchFamily="18" charset="0"/>
              </a:rPr>
              <a:t> о проведении практики обучающихся в 2х экземплярах, которые подписывает обе стороны (компания и ММРК), после чего один из оригиналов отдается на хранение в Отдел практики.</a:t>
            </a:r>
            <a:endParaRPr lang="ru-RU" dirty="0">
              <a:latin typeface="Times New Roman" pitchFamily="18" charset="0"/>
              <a:cs typeface="Times New Roman" pitchFamily="18" charset="0"/>
            </a:endParaRPr>
          </a:p>
        </p:txBody>
      </p:sp>
      <p:sp>
        <p:nvSpPr>
          <p:cNvPr id="7" name="TextBox 6"/>
          <p:cNvSpPr txBox="1"/>
          <p:nvPr/>
        </p:nvSpPr>
        <p:spPr>
          <a:xfrm>
            <a:off x="5148064" y="1556792"/>
            <a:ext cx="3456384" cy="1754326"/>
          </a:xfrm>
          <a:prstGeom prst="rect">
            <a:avLst/>
          </a:prstGeom>
          <a:noFill/>
        </p:spPr>
        <p:txBody>
          <a:bodyPr wrap="square" rtlCol="0">
            <a:spAutoFit/>
          </a:bodyPr>
          <a:lstStyle/>
          <a:p>
            <a:pPr>
              <a:buFont typeface="Wingdings" pitchFamily="2" charset="2"/>
              <a:buChar char="Ø"/>
            </a:pPr>
            <a:r>
              <a:rPr lang="ru-RU" dirty="0" smtClean="0">
                <a:latin typeface="Times New Roman" pitchFamily="18" charset="0"/>
                <a:cs typeface="Times New Roman" pitchFamily="18" charset="0"/>
              </a:rPr>
              <a:t>Обратись в отдел кадров компании за </a:t>
            </a:r>
            <a:r>
              <a:rPr lang="ru-RU" dirty="0" smtClean="0">
                <a:solidFill>
                  <a:schemeClr val="accent2">
                    <a:lumMod val="75000"/>
                  </a:schemeClr>
                </a:solidFill>
                <a:latin typeface="Times New Roman" pitchFamily="18" charset="0"/>
                <a:cs typeface="Times New Roman" pitchFamily="18" charset="0"/>
              </a:rPr>
              <a:t>Письмом</a:t>
            </a:r>
            <a:r>
              <a:rPr lang="ru-RU" dirty="0" smtClean="0">
                <a:latin typeface="Times New Roman" pitchFamily="18" charset="0"/>
                <a:cs typeface="Times New Roman" pitchFamily="18" charset="0"/>
              </a:rPr>
              <a:t>, которое будет являться свидетельством того, что ты будешь проходить практику именно у них.</a:t>
            </a:r>
            <a:endParaRPr lang="ru-RU" sz="1100" dirty="0" smtClean="0"/>
          </a:p>
          <a:p>
            <a:endParaRPr lang="ru-RU" dirty="0"/>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Прямоугольник 2"/>
          <p:cNvSpPr/>
          <p:nvPr/>
        </p:nvSpPr>
        <p:spPr>
          <a:xfrm>
            <a:off x="323528" y="836712"/>
            <a:ext cx="6048672" cy="3970318"/>
          </a:xfrm>
          <a:prstGeom prst="rect">
            <a:avLst/>
          </a:prstGeom>
        </p:spPr>
        <p:txBody>
          <a:bodyPr wrap="square">
            <a:spAutoFit/>
          </a:bodyPr>
          <a:lstStyle/>
          <a:p>
            <a:pPr>
              <a:buFont typeface="Wingdings" pitchFamily="2" charset="2"/>
              <a:buChar char="Ø"/>
            </a:pPr>
            <a:r>
              <a:rPr lang="ru-RU" dirty="0" smtClean="0">
                <a:latin typeface="Times New Roman" pitchFamily="18" charset="0"/>
                <a:cs typeface="Times New Roman" pitchFamily="18" charset="0"/>
              </a:rPr>
              <a:t>На основании всего вышеперечисленного на отделении будет составлен </a:t>
            </a:r>
            <a:r>
              <a:rPr lang="ru-RU" dirty="0" smtClean="0">
                <a:solidFill>
                  <a:schemeClr val="accent2">
                    <a:lumMod val="75000"/>
                  </a:schemeClr>
                </a:solidFill>
                <a:latin typeface="Times New Roman" pitchFamily="18" charset="0"/>
                <a:cs typeface="Times New Roman" pitchFamily="18" charset="0"/>
              </a:rPr>
              <a:t>Приказ</a:t>
            </a:r>
            <a:r>
              <a:rPr lang="en-US" dirty="0" smtClean="0">
                <a:solidFill>
                  <a:schemeClr val="accent2">
                    <a:lumMod val="75000"/>
                  </a:schemeClr>
                </a:solidFill>
                <a:latin typeface="Times New Roman" pitchFamily="18" charset="0"/>
                <a:cs typeface="Times New Roman" pitchFamily="18" charset="0"/>
              </a:rPr>
              <a:t> </a:t>
            </a:r>
            <a:r>
              <a:rPr lang="ru-RU" dirty="0" smtClean="0">
                <a:solidFill>
                  <a:schemeClr val="accent2">
                    <a:lumMod val="75000"/>
                  </a:schemeClr>
                </a:solidFill>
                <a:latin typeface="Times New Roman" pitchFamily="18" charset="0"/>
                <a:cs typeface="Times New Roman" pitchFamily="18" charset="0"/>
              </a:rPr>
              <a:t>Начальника колледжа</a:t>
            </a:r>
            <a:r>
              <a:rPr lang="ru-RU" dirty="0" smtClean="0">
                <a:latin typeface="Times New Roman" pitchFamily="18" charset="0"/>
                <a:cs typeface="Times New Roman" pitchFamily="18" charset="0"/>
              </a:rPr>
              <a:t>, в котором будет указан руководитель практики. Именно к нему ты обратишься за </a:t>
            </a:r>
            <a:r>
              <a:rPr lang="ru-RU" dirty="0" smtClean="0">
                <a:solidFill>
                  <a:schemeClr val="accent2">
                    <a:lumMod val="75000"/>
                  </a:schemeClr>
                </a:solidFill>
                <a:latin typeface="Times New Roman" pitchFamily="18" charset="0"/>
                <a:cs typeface="Times New Roman" pitchFamily="18" charset="0"/>
              </a:rPr>
              <a:t>Аттестационным листом, Характеристикой, Заданием на практику и титульным листом Отчета по практике</a:t>
            </a:r>
            <a:r>
              <a:rPr lang="ru-RU" dirty="0" smtClean="0">
                <a:latin typeface="Times New Roman" pitchFamily="18" charset="0"/>
                <a:cs typeface="Times New Roman" pitchFamily="18" charset="0"/>
              </a:rPr>
              <a:t> (и Дневника по практике, если ты с отделения Судовых энергетических установок).</a:t>
            </a:r>
          </a:p>
          <a:p>
            <a:endParaRPr lang="ru-RU" dirty="0" smtClean="0">
              <a:latin typeface="Times New Roman" pitchFamily="18" charset="0"/>
              <a:cs typeface="Times New Roman" pitchFamily="18" charset="0"/>
            </a:endParaRPr>
          </a:p>
          <a:p>
            <a:pPr>
              <a:buFont typeface="Wingdings" pitchFamily="2" charset="2"/>
              <a:buChar char="Ø"/>
            </a:pPr>
            <a:r>
              <a:rPr lang="ru-RU" dirty="0" smtClean="0">
                <a:latin typeface="Times New Roman" pitchFamily="18" charset="0"/>
                <a:cs typeface="Times New Roman" pitchFamily="18" charset="0"/>
              </a:rPr>
              <a:t>Лицам, не достигшим 18 лет, необходимо иметь нотариально заверенное </a:t>
            </a:r>
            <a:r>
              <a:rPr lang="en-US" dirty="0" smtClean="0">
                <a:latin typeface="Times New Roman" pitchFamily="18" charset="0"/>
                <a:cs typeface="Times New Roman" pitchFamily="18" charset="0"/>
              </a:rPr>
              <a:t> </a:t>
            </a:r>
            <a:r>
              <a:rPr lang="ru-RU" dirty="0" smtClean="0">
                <a:solidFill>
                  <a:schemeClr val="accent2">
                    <a:lumMod val="75000"/>
                  </a:schemeClr>
                </a:solidFill>
                <a:latin typeface="Times New Roman" pitchFamily="18" charset="0"/>
                <a:cs typeface="Times New Roman" pitchFamily="18" charset="0"/>
              </a:rPr>
              <a:t>Согласие </a:t>
            </a:r>
            <a:r>
              <a:rPr lang="ru-RU" dirty="0" smtClean="0">
                <a:latin typeface="Times New Roman" pitchFamily="18" charset="0"/>
                <a:cs typeface="Times New Roman" pitchFamily="18" charset="0"/>
              </a:rPr>
              <a:t>родителей для выезда за рубеж.</a:t>
            </a:r>
          </a:p>
          <a:p>
            <a:endParaRPr lang="ru-RU" dirty="0" smtClean="0">
              <a:latin typeface="Times New Roman" pitchFamily="18" charset="0"/>
              <a:cs typeface="Times New Roman" pitchFamily="18" charset="0"/>
            </a:endParaRPr>
          </a:p>
          <a:p>
            <a:pPr>
              <a:buFont typeface="Wingdings" pitchFamily="2" charset="2"/>
              <a:buChar char="Ø"/>
            </a:pPr>
            <a:r>
              <a:rPr lang="ru-RU" b="1" dirty="0" smtClean="0">
                <a:latin typeface="Times New Roman" pitchFamily="18" charset="0"/>
                <a:cs typeface="Times New Roman" pitchFamily="18" charset="0"/>
              </a:rPr>
              <a:t>Здесь ты найдешь образцы документов </a:t>
            </a:r>
            <a:r>
              <a:rPr lang="en-US" dirty="0" smtClean="0">
                <a:latin typeface="Times New Roman" pitchFamily="18" charset="0"/>
                <a:cs typeface="Times New Roman" pitchFamily="18" charset="0"/>
                <a:hlinkClick r:id="rId2"/>
              </a:rPr>
              <a:t>http://mmrc.mstu.edu.ru/practice/</a:t>
            </a:r>
            <a:endParaRPr lang="ru-RU" dirty="0" smtClean="0">
              <a:latin typeface="Times New Roman" pitchFamily="18" charset="0"/>
              <a:cs typeface="Times New Roman" pitchFamily="18" charset="0"/>
            </a:endParaRPr>
          </a:p>
        </p:txBody>
      </p:sp>
      <p:pic>
        <p:nvPicPr>
          <p:cNvPr id="4" name="Рисунок 3" descr="бежит с кейсом.png"/>
          <p:cNvPicPr>
            <a:picLocks noChangeAspect="1"/>
          </p:cNvPicPr>
          <p:nvPr/>
        </p:nvPicPr>
        <p:blipFill>
          <a:blip r:embed="rId3" cstate="print"/>
          <a:stretch>
            <a:fillRect/>
          </a:stretch>
        </p:blipFill>
        <p:spPr>
          <a:xfrm>
            <a:off x="4211960" y="692696"/>
            <a:ext cx="6165304" cy="6165304"/>
          </a:xfrm>
          <a:prstGeom prst="rect">
            <a:avLst/>
          </a:prstGeom>
          <a:effectLst>
            <a:outerShdw blurRad="50800" dist="38100" dir="18900000" algn="bl" rotWithShape="0">
              <a:prstClr val="black">
                <a:alpha val="40000"/>
              </a:prstClr>
            </a:outerShdw>
          </a:effectLst>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07504" y="-1920"/>
            <a:ext cx="9067968" cy="7232749"/>
          </a:xfrm>
          <a:prstGeom prst="rect">
            <a:avLst/>
          </a:prstGeom>
          <a:noFill/>
          <a:ln>
            <a:noFill/>
          </a:ln>
          <a:effectLst>
            <a:outerShdw blurRad="190500" dist="228600" dir="2700000" algn="ctr">
              <a:srgbClr val="000000">
                <a:alpha val="30000"/>
              </a:srgbClr>
            </a:outerShdw>
          </a:effectLst>
          <a:scene3d>
            <a:camera prst="orthographicFront">
              <a:rot lat="0" lon="0" rev="0"/>
            </a:camera>
            <a:lightRig rig="glow" dir="t">
              <a:rot lat="0" lon="0" rev="4800000"/>
            </a:lightRig>
          </a:scene3d>
          <a:sp3d prstMaterial="matte">
            <a:bevelT w="127000" h="63500"/>
          </a:sp3d>
        </p:spPr>
        <p:txBody>
          <a:bodyPr wrap="square" rtlCol="0">
            <a:spAutoFit/>
          </a:bodyPr>
          <a:lstStyle/>
          <a:p>
            <a:pPr algn="ctr"/>
            <a:r>
              <a:rPr lang="ru-RU" sz="3200" b="1" dirty="0" smtClean="0">
                <a:solidFill>
                  <a:schemeClr val="accent2">
                    <a:lumMod val="75000"/>
                  </a:schemeClr>
                </a:solidFill>
                <a:effectLst>
                  <a:outerShdw blurRad="38100" dist="38100" dir="2700000" algn="tl">
                    <a:srgbClr val="000000">
                      <a:alpha val="43137"/>
                    </a:srgbClr>
                  </a:outerShdw>
                </a:effectLst>
                <a:latin typeface="Times New Roman" pitchFamily="18" charset="0"/>
                <a:cs typeface="Times New Roman" pitchFamily="18" charset="0"/>
              </a:rPr>
              <a:t>СТАЖ РАБОТЫ НА СУДНЕ</a:t>
            </a:r>
            <a:endParaRPr lang="ru-RU" sz="2400" b="1" dirty="0" smtClean="0">
              <a:solidFill>
                <a:schemeClr val="accent2">
                  <a:lumMod val="75000"/>
                </a:schemeClr>
              </a:solidFill>
              <a:effectLst>
                <a:outerShdw blurRad="38100" dist="38100" dir="2700000" algn="tl">
                  <a:srgbClr val="000000">
                    <a:alpha val="43137"/>
                  </a:srgbClr>
                </a:outerShdw>
              </a:effectLst>
              <a:latin typeface="Times New Roman" pitchFamily="18" charset="0"/>
              <a:cs typeface="Times New Roman" pitchFamily="18" charset="0"/>
            </a:endParaRPr>
          </a:p>
          <a:p>
            <a:pPr>
              <a:buFont typeface="Wingdings" pitchFamily="2" charset="2"/>
              <a:buChar char="v"/>
            </a:pPr>
            <a:r>
              <a:rPr lang="ru-RU" dirty="0" smtClean="0">
                <a:latin typeface="Times New Roman" pitchFamily="18" charset="0"/>
                <a:cs typeface="Times New Roman" pitchFamily="18" charset="0"/>
              </a:rPr>
              <a:t>Для лица, проходящего на судне практику или стажировку, в справке о стаже работы на судне указывается характер выполнявшейся таким лицом работы, включая общее время несения ходовой вахты под наблюдением дипломированного специалиста по соответствующей специальности, фамилия, имя и отчество (при наличии) такого специалиста и его квалификация по диплому.</a:t>
            </a:r>
          </a:p>
          <a:p>
            <a:pPr>
              <a:buFont typeface="Wingdings" pitchFamily="2" charset="2"/>
              <a:buChar char="v"/>
            </a:pPr>
            <a:r>
              <a:rPr lang="ru-RU" b="1" dirty="0" smtClean="0">
                <a:latin typeface="Times New Roman" pitchFamily="18" charset="0"/>
                <a:cs typeface="Times New Roman" pitchFamily="18" charset="0"/>
              </a:rPr>
              <a:t>В стаж работы на судне включаются </a:t>
            </a:r>
            <a:r>
              <a:rPr lang="ru-RU" dirty="0" smtClean="0">
                <a:latin typeface="Times New Roman" pitchFamily="18" charset="0"/>
                <a:cs typeface="Times New Roman" pitchFamily="18" charset="0"/>
              </a:rPr>
              <a:t>время стоянки судна в порту в процессе непрерывного плавания, время нахождения судна в ремонте, время работы морской плавучей платформы (МПП) в стационарном положении, в совокупности не более одного месяца с последующим выходом в море.</a:t>
            </a:r>
          </a:p>
          <a:p>
            <a:pPr>
              <a:buFont typeface="Wingdings" pitchFamily="2" charset="2"/>
              <a:buChar char="v"/>
            </a:pPr>
            <a:r>
              <a:rPr lang="ru-RU" dirty="0" smtClean="0">
                <a:latin typeface="Times New Roman" pitchFamily="18" charset="0"/>
                <a:cs typeface="Times New Roman" pitchFamily="18" charset="0"/>
              </a:rPr>
              <a:t>Для учета стажа работы на судне все дни неполных месяцев пересчитываются пропорционально </a:t>
            </a:r>
            <a:r>
              <a:rPr lang="ru-RU" dirty="0" smtClean="0">
                <a:solidFill>
                  <a:schemeClr val="accent2">
                    <a:lumMod val="75000"/>
                  </a:schemeClr>
                </a:solidFill>
                <a:latin typeface="Times New Roman" pitchFamily="18" charset="0"/>
                <a:cs typeface="Times New Roman" pitchFamily="18" charset="0"/>
              </a:rPr>
              <a:t>30 дням.</a:t>
            </a:r>
          </a:p>
          <a:p>
            <a:pPr>
              <a:buFont typeface="Wingdings" pitchFamily="2" charset="2"/>
              <a:buChar char="v"/>
            </a:pPr>
            <a:r>
              <a:rPr lang="ru-RU" dirty="0" smtClean="0">
                <a:latin typeface="Times New Roman" pitchFamily="18" charset="0"/>
                <a:cs typeface="Times New Roman" pitchFamily="18" charset="0"/>
              </a:rPr>
              <a:t>Перед уходом в рейс убедись, что имеешь одобренную форму Справки о стаже работы на судне.</a:t>
            </a:r>
          </a:p>
          <a:p>
            <a:r>
              <a:rPr lang="ru-RU" b="1" dirty="0" smtClean="0">
                <a:latin typeface="Times New Roman" pitchFamily="18" charset="0"/>
                <a:cs typeface="Times New Roman" pitchFamily="18" charset="0"/>
              </a:rPr>
              <a:t>Ты можешь найти ее здесь: </a:t>
            </a:r>
            <a:r>
              <a:rPr lang="en-US" dirty="0">
                <a:latin typeface="Times New Roman" pitchFamily="18" charset="0"/>
                <a:cs typeface="Times New Roman" pitchFamily="18" charset="0"/>
                <a:hlinkClick r:id="rId2"/>
              </a:rPr>
              <a:t>https://www.mauniver.ru/structure/deps/ukp/units/oopp/practice</a:t>
            </a:r>
            <a:r>
              <a:rPr lang="en-US" dirty="0" smtClean="0">
                <a:latin typeface="Times New Roman" pitchFamily="18" charset="0"/>
                <a:cs typeface="Times New Roman" pitchFamily="18" charset="0"/>
                <a:hlinkClick r:id="rId2"/>
              </a:rPr>
              <a:t>/</a:t>
            </a:r>
            <a:r>
              <a:rPr lang="ru-RU" dirty="0" smtClean="0">
                <a:latin typeface="Times New Roman" pitchFamily="18" charset="0"/>
                <a:cs typeface="Times New Roman" pitchFamily="18" charset="0"/>
              </a:rPr>
              <a:t> </a:t>
            </a:r>
            <a:endParaRPr lang="ru-RU" dirty="0" smtClean="0">
              <a:latin typeface="Times New Roman" pitchFamily="18" charset="0"/>
              <a:cs typeface="Times New Roman" pitchFamily="18" charset="0"/>
            </a:endParaRPr>
          </a:p>
          <a:p>
            <a:r>
              <a:rPr lang="ru-RU" dirty="0" smtClean="0">
                <a:latin typeface="Times New Roman" pitchFamily="18" charset="0"/>
                <a:cs typeface="Times New Roman" pitchFamily="18" charset="0"/>
              </a:rPr>
              <a:t>Если в компании есть своя форма справки о плавании, то в дополнение к их форме оформи в 2х экземплярах минимум ту, что по ссылке выше.</a:t>
            </a:r>
          </a:p>
          <a:p>
            <a:pPr>
              <a:buFont typeface="Wingdings" pitchFamily="2" charset="2"/>
              <a:buChar char="v"/>
            </a:pPr>
            <a:r>
              <a:rPr lang="ru-RU" dirty="0" smtClean="0">
                <a:latin typeface="Times New Roman" pitchFamily="18" charset="0"/>
                <a:cs typeface="Times New Roman" pitchFamily="18" charset="0"/>
              </a:rPr>
              <a:t>Названия должностей для одобренного стажа на получение рабочего диплома: </a:t>
            </a:r>
          </a:p>
          <a:p>
            <a:pPr lvl="0">
              <a:buFont typeface="Arial" pitchFamily="34" charset="0"/>
              <a:buChar char="•"/>
            </a:pPr>
            <a:r>
              <a:rPr lang="ru-RU" dirty="0" smtClean="0">
                <a:latin typeface="Times New Roman" pitchFamily="18" charset="0"/>
                <a:cs typeface="Times New Roman" pitchFamily="18" charset="0"/>
              </a:rPr>
              <a:t>палубный практикант/</a:t>
            </a:r>
            <a:r>
              <a:rPr lang="en-US" dirty="0" smtClean="0">
                <a:latin typeface="Times New Roman" pitchFamily="18" charset="0"/>
                <a:cs typeface="Times New Roman" pitchFamily="18" charset="0"/>
              </a:rPr>
              <a:t>deck trainee</a:t>
            </a:r>
            <a:r>
              <a:rPr lang="ru-RU" dirty="0" smtClean="0">
                <a:latin typeface="Times New Roman" pitchFamily="18" charset="0"/>
                <a:cs typeface="Times New Roman" pitchFamily="18" charset="0"/>
              </a:rPr>
              <a:t>,</a:t>
            </a:r>
          </a:p>
          <a:p>
            <a:pPr lvl="0">
              <a:buFont typeface="Arial" pitchFamily="34" charset="0"/>
              <a:buChar char="•"/>
            </a:pPr>
            <a:r>
              <a:rPr lang="ru-RU" dirty="0" smtClean="0">
                <a:latin typeface="Times New Roman" pitchFamily="18" charset="0"/>
                <a:cs typeface="Times New Roman" pitchFamily="18" charset="0"/>
              </a:rPr>
              <a:t>машинный практикант/</a:t>
            </a:r>
            <a:r>
              <a:rPr lang="en-US" dirty="0" smtClean="0">
                <a:latin typeface="Times New Roman" pitchFamily="18" charset="0"/>
                <a:cs typeface="Times New Roman" pitchFamily="18" charset="0"/>
              </a:rPr>
              <a:t>engine trainee</a:t>
            </a:r>
            <a:r>
              <a:rPr lang="ru-RU" dirty="0" smtClean="0">
                <a:latin typeface="Times New Roman" pitchFamily="18" charset="0"/>
                <a:cs typeface="Times New Roman" pitchFamily="18" charset="0"/>
              </a:rPr>
              <a:t>, </a:t>
            </a:r>
          </a:p>
          <a:p>
            <a:pPr lvl="0">
              <a:buFont typeface="Arial" pitchFamily="34" charset="0"/>
              <a:buChar char="•"/>
            </a:pPr>
            <a:r>
              <a:rPr lang="ru-RU" dirty="0" smtClean="0">
                <a:latin typeface="Times New Roman" pitchFamily="18" charset="0"/>
                <a:cs typeface="Times New Roman" pitchFamily="18" charset="0"/>
              </a:rPr>
              <a:t>практикант-радиооператор / </a:t>
            </a:r>
            <a:r>
              <a:rPr lang="en-US" dirty="0" smtClean="0">
                <a:latin typeface="Times New Roman" pitchFamily="18" charset="0"/>
                <a:cs typeface="Times New Roman" pitchFamily="18" charset="0"/>
              </a:rPr>
              <a:t>radio</a:t>
            </a:r>
            <a:r>
              <a:rPr lang="ru-RU" dirty="0" smtClean="0">
                <a:latin typeface="Times New Roman" pitchFamily="18" charset="0"/>
                <a:cs typeface="Times New Roman" pitchFamily="18" charset="0"/>
              </a:rPr>
              <a:t>-</a:t>
            </a:r>
            <a:r>
              <a:rPr lang="en-US" dirty="0" smtClean="0">
                <a:latin typeface="Times New Roman" pitchFamily="18" charset="0"/>
                <a:cs typeface="Times New Roman" pitchFamily="18" charset="0"/>
              </a:rPr>
              <a:t>operator trainee</a:t>
            </a:r>
            <a:r>
              <a:rPr lang="ru-RU" dirty="0" smtClean="0">
                <a:latin typeface="Times New Roman" pitchFamily="18" charset="0"/>
                <a:cs typeface="Times New Roman" pitchFamily="18" charset="0"/>
              </a:rPr>
              <a:t>,</a:t>
            </a:r>
          </a:p>
          <a:p>
            <a:pPr lvl="0">
              <a:buFont typeface="Arial" pitchFamily="34" charset="0"/>
              <a:buChar char="•"/>
            </a:pPr>
            <a:r>
              <a:rPr lang="ru-RU" dirty="0" smtClean="0">
                <a:latin typeface="Times New Roman" pitchFamily="18" charset="0"/>
                <a:cs typeface="Times New Roman" pitchFamily="18" charset="0"/>
              </a:rPr>
              <a:t>практикант-электромеханик/ </a:t>
            </a:r>
            <a:r>
              <a:rPr lang="en-US" dirty="0" smtClean="0">
                <a:latin typeface="Times New Roman" pitchFamily="18" charset="0"/>
                <a:cs typeface="Times New Roman" pitchFamily="18" charset="0"/>
              </a:rPr>
              <a:t>electrician trainee.</a:t>
            </a:r>
            <a:endParaRPr lang="ru-RU" dirty="0" smtClean="0">
              <a:latin typeface="Times New Roman" pitchFamily="18" charset="0"/>
              <a:cs typeface="Times New Roman" pitchFamily="18" charset="0"/>
            </a:endParaRPr>
          </a:p>
          <a:p>
            <a:pPr>
              <a:buFont typeface="Wingdings" pitchFamily="2" charset="2"/>
              <a:buChar char="v"/>
            </a:pPr>
            <a:r>
              <a:rPr lang="ru-RU" dirty="0" smtClean="0">
                <a:latin typeface="Times New Roman" pitchFamily="18" charset="0"/>
                <a:cs typeface="Times New Roman" pitchFamily="18" charset="0"/>
              </a:rPr>
              <a:t> Информация о практике должна совпадать в Мореходной Книжке, Справке о стаже работы на судне и Книге Регистрации Практики.</a:t>
            </a:r>
            <a:endParaRPr lang="ru-RU" sz="1400" dirty="0" smtClean="0"/>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179512" y="116632"/>
            <a:ext cx="8784976" cy="6555641"/>
          </a:xfrm>
          <a:prstGeom prst="rect">
            <a:avLst/>
          </a:prstGeom>
          <a:noFill/>
        </p:spPr>
        <p:txBody>
          <a:bodyPr wrap="square" rtlCol="0">
            <a:spAutoFit/>
          </a:bodyPr>
          <a:lstStyle/>
          <a:p>
            <a:pPr algn="ctr"/>
            <a:r>
              <a:rPr lang="ru-RU" sz="2800" b="1" dirty="0" smtClean="0">
                <a:solidFill>
                  <a:schemeClr val="accent2">
                    <a:lumMod val="75000"/>
                  </a:schemeClr>
                </a:solidFill>
                <a:effectLst>
                  <a:outerShdw blurRad="38100" dist="38100" dir="2700000" algn="tl">
                    <a:srgbClr val="000000">
                      <a:alpha val="43137"/>
                    </a:srgbClr>
                  </a:outerShdw>
                </a:effectLst>
                <a:latin typeface="Times New Roman" pitchFamily="18" charset="0"/>
                <a:cs typeface="Times New Roman" pitchFamily="18" charset="0"/>
              </a:rPr>
              <a:t>Заполнение </a:t>
            </a:r>
            <a:r>
              <a:rPr lang="ru-RU" sz="2800" b="1" dirty="0" smtClean="0">
                <a:solidFill>
                  <a:schemeClr val="accent2">
                    <a:lumMod val="75000"/>
                  </a:schemeClr>
                </a:solidFill>
                <a:effectLst>
                  <a:outerShdw blurRad="38100" dist="38100" dir="2700000" algn="tl">
                    <a:srgbClr val="000000">
                      <a:alpha val="43137"/>
                    </a:srgbClr>
                  </a:outerShdw>
                </a:effectLst>
                <a:latin typeface="Times New Roman" pitchFamily="18" charset="0"/>
                <a:cs typeface="Times New Roman" pitchFamily="18" charset="0"/>
              </a:rPr>
              <a:t>К/ЖРПП</a:t>
            </a:r>
            <a:endParaRPr lang="ru-RU" sz="2800" b="1" dirty="0" smtClean="0">
              <a:solidFill>
                <a:schemeClr val="accent2">
                  <a:lumMod val="75000"/>
                </a:schemeClr>
              </a:solidFill>
              <a:effectLst>
                <a:outerShdw blurRad="38100" dist="38100" dir="2700000" algn="tl">
                  <a:srgbClr val="000000">
                    <a:alpha val="43137"/>
                  </a:srgbClr>
                </a:outerShdw>
              </a:effectLst>
              <a:latin typeface="Times New Roman" pitchFamily="18" charset="0"/>
              <a:cs typeface="Times New Roman" pitchFamily="18" charset="0"/>
            </a:endParaRPr>
          </a:p>
          <a:p>
            <a:pPr algn="ctr"/>
            <a:endParaRPr lang="ru-RU" sz="2400" dirty="0" smtClean="0">
              <a:solidFill>
                <a:schemeClr val="accent2">
                  <a:lumMod val="75000"/>
                </a:schemeClr>
              </a:solidFill>
              <a:effectLst>
                <a:outerShdw blurRad="38100" dist="38100" dir="2700000" algn="tl">
                  <a:srgbClr val="000000">
                    <a:alpha val="43137"/>
                  </a:srgbClr>
                </a:outerShdw>
              </a:effectLst>
              <a:latin typeface="Times New Roman" pitchFamily="18" charset="0"/>
              <a:cs typeface="Times New Roman" pitchFamily="18" charset="0"/>
            </a:endParaRPr>
          </a:p>
          <a:p>
            <a:pPr>
              <a:buFont typeface="Arial"/>
              <a:buChar char="•"/>
            </a:pPr>
            <a:r>
              <a:rPr lang="ru-RU" sz="1400" b="1" dirty="0" smtClean="0">
                <a:latin typeface="Times New Roman" pitchFamily="18" charset="0"/>
                <a:cs typeface="Times New Roman" pitchFamily="18" charset="0"/>
              </a:rPr>
              <a:t>По окончании обучения </a:t>
            </a:r>
            <a:r>
              <a:rPr lang="ru-RU" sz="1400" b="1" dirty="0" smtClean="0">
                <a:latin typeface="Times New Roman" pitchFamily="18" charset="0"/>
                <a:cs typeface="Times New Roman" pitchFamily="18" charset="0"/>
              </a:rPr>
              <a:t>необходимо </a:t>
            </a:r>
            <a:r>
              <a:rPr lang="ru-RU" sz="1400" b="1" dirty="0" smtClean="0">
                <a:latin typeface="Times New Roman" pitchFamily="18" charset="0"/>
                <a:cs typeface="Times New Roman" pitchFamily="18" charset="0"/>
              </a:rPr>
              <a:t>сдать </a:t>
            </a:r>
            <a:r>
              <a:rPr lang="ru-RU" sz="1400" b="1" dirty="0" smtClean="0">
                <a:latin typeface="Times New Roman" pitchFamily="18" charset="0"/>
                <a:cs typeface="Times New Roman" pitchFamily="18" charset="0"/>
              </a:rPr>
              <a:t>К/ЖРПП </a:t>
            </a:r>
            <a:r>
              <a:rPr lang="ru-RU" sz="1400" b="1" dirty="0" smtClean="0">
                <a:latin typeface="Times New Roman" pitchFamily="18" charset="0"/>
                <a:cs typeface="Times New Roman" pitchFamily="18" charset="0"/>
              </a:rPr>
              <a:t>в </a:t>
            </a:r>
            <a:r>
              <a:rPr lang="ru-RU" sz="1400" b="1" dirty="0">
                <a:latin typeface="Times New Roman" pitchFamily="18" charset="0"/>
                <a:cs typeface="Times New Roman" pitchFamily="18" charset="0"/>
              </a:rPr>
              <a:t>Отдел подготовки к </a:t>
            </a:r>
            <a:r>
              <a:rPr lang="ru-RU" sz="1400" b="1" dirty="0" err="1">
                <a:latin typeface="Times New Roman" pitchFamily="18" charset="0"/>
                <a:cs typeface="Times New Roman" pitchFamily="18" charset="0"/>
              </a:rPr>
              <a:t>дипломированию</a:t>
            </a:r>
            <a:r>
              <a:rPr lang="ru-RU" sz="1400" b="1" dirty="0">
                <a:latin typeface="Times New Roman" pitchFamily="18" charset="0"/>
                <a:cs typeface="Times New Roman" pitchFamily="18" charset="0"/>
              </a:rPr>
              <a:t> морских специалистов</a:t>
            </a:r>
            <a:r>
              <a:rPr lang="ru-RU" sz="1400" b="1" dirty="0" smtClean="0">
                <a:latin typeface="Times New Roman" pitchFamily="18" charset="0"/>
                <a:cs typeface="Times New Roman" pitchFamily="18" charset="0"/>
              </a:rPr>
              <a:t>.</a:t>
            </a:r>
            <a:r>
              <a:rPr lang="en-US" sz="1400" b="1" dirty="0" smtClean="0">
                <a:latin typeface="Times New Roman" pitchFamily="18" charset="0"/>
                <a:cs typeface="Times New Roman" pitchFamily="18" charset="0"/>
              </a:rPr>
              <a:t> </a:t>
            </a:r>
            <a:r>
              <a:rPr lang="ru-RU" sz="1400" b="1" dirty="0" smtClean="0">
                <a:latin typeface="Times New Roman" pitchFamily="18" charset="0"/>
                <a:cs typeface="Times New Roman" pitchFamily="18" charset="0"/>
              </a:rPr>
              <a:t>В случае его утери/не сдачи минимальный стаж плавания на получение рабочего диплома увеличивается с 12 месяцев до 36 месяцев. Перед сдачей КРПП убедиться в заполнении следующего:</a:t>
            </a:r>
          </a:p>
          <a:p>
            <a:endParaRPr lang="ru-RU" sz="1400" b="1" dirty="0" smtClean="0">
              <a:latin typeface="Times New Roman" pitchFamily="18" charset="0"/>
              <a:cs typeface="Times New Roman" pitchFamily="18" charset="0"/>
            </a:endParaRPr>
          </a:p>
          <a:p>
            <a:pPr>
              <a:buFontTx/>
              <a:buChar char="-"/>
            </a:pPr>
            <a:r>
              <a:rPr lang="ru-RU" sz="1200" b="1" dirty="0" smtClean="0">
                <a:latin typeface="Times New Roman" pitchFamily="18" charset="0"/>
                <a:cs typeface="Times New Roman" pitchFamily="18" charset="0"/>
              </a:rPr>
              <a:t>ПОЛЯ РЕГИСТРАЦИОННЫЙ НОМЕР и ДАТА ВЫДАЧИ</a:t>
            </a:r>
          </a:p>
          <a:p>
            <a:r>
              <a:rPr lang="ru-RU" sz="1200" b="1" dirty="0" smtClean="0">
                <a:latin typeface="Times New Roman" pitchFamily="18" charset="0"/>
                <a:cs typeface="Times New Roman" pitchFamily="18" charset="0"/>
              </a:rPr>
              <a:t>-ПОДПИСЬ НАЧАЛЬНИКА ОТДЕЛЕНИЯ</a:t>
            </a:r>
          </a:p>
          <a:p>
            <a:r>
              <a:rPr lang="ru-RU" sz="1200" b="1" dirty="0" smtClean="0">
                <a:latin typeface="Times New Roman" pitchFamily="18" charset="0"/>
                <a:cs typeface="Times New Roman" pitchFamily="18" charset="0"/>
              </a:rPr>
              <a:t>-СВЕДЕНИЯ О КУРСАНТЕ</a:t>
            </a:r>
          </a:p>
          <a:p>
            <a:r>
              <a:rPr lang="ru-RU" sz="1200" b="1" dirty="0" smtClean="0">
                <a:latin typeface="Times New Roman" pitchFamily="18" charset="0"/>
                <a:cs typeface="Times New Roman" pitchFamily="18" charset="0"/>
              </a:rPr>
              <a:t>-ВКЛЕИТЬ ФОТО 3*4 и ПОСТАВИТЬ ПЕЧАТЬ В ОТДЕЛЕ КАДРОВ ПЕРЕМЕННОГО СОСТАВА</a:t>
            </a:r>
          </a:p>
          <a:p>
            <a:r>
              <a:rPr lang="ru-RU" sz="1200" dirty="0" smtClean="0">
                <a:latin typeface="Times New Roman" pitchFamily="18" charset="0"/>
                <a:cs typeface="Times New Roman" pitchFamily="18" charset="0"/>
              </a:rPr>
              <a:t>-</a:t>
            </a:r>
            <a:r>
              <a:rPr lang="ru-RU" sz="1200" b="1" dirty="0" smtClean="0">
                <a:latin typeface="Times New Roman" pitchFamily="18" charset="0"/>
                <a:cs typeface="Times New Roman" pitchFamily="18" charset="0"/>
              </a:rPr>
              <a:t>ДРУГИЕ ВИДЫ ПРАКТИЧЕСКОЙ ПОДГОТОВКИ</a:t>
            </a:r>
            <a:r>
              <a:rPr lang="ru-RU" sz="1200" dirty="0" smtClean="0">
                <a:latin typeface="Times New Roman" pitchFamily="18" charset="0"/>
                <a:cs typeface="Times New Roman" pitchFamily="18" charset="0"/>
              </a:rPr>
              <a:t> </a:t>
            </a:r>
          </a:p>
          <a:p>
            <a:r>
              <a:rPr lang="ru-RU" sz="1200" dirty="0" smtClean="0">
                <a:latin typeface="Times New Roman" pitchFamily="18" charset="0"/>
                <a:cs typeface="Times New Roman" pitchFamily="18" charset="0"/>
              </a:rPr>
              <a:t>(внести сертификаты)</a:t>
            </a:r>
          </a:p>
          <a:p>
            <a:r>
              <a:rPr lang="ru-RU" sz="1200" b="1" dirty="0" smtClean="0">
                <a:latin typeface="Times New Roman" pitchFamily="18" charset="0"/>
                <a:cs typeface="Times New Roman" pitchFamily="18" charset="0"/>
              </a:rPr>
              <a:t>-ПРЕДВАРИТЕЛЬНОЕ ОЗНАКОМЛЕНИЕ С СИСТЕМОЙ ОБЕСПЕЧЕНИЯ БЕЗОПАСНОСТИ СУДНА 	</a:t>
            </a:r>
            <a:endParaRPr lang="ru-RU" sz="1200" dirty="0" smtClean="0">
              <a:latin typeface="Times New Roman" pitchFamily="18" charset="0"/>
              <a:cs typeface="Times New Roman" pitchFamily="18" charset="0"/>
            </a:endParaRPr>
          </a:p>
          <a:p>
            <a:r>
              <a:rPr lang="ru-RU" sz="1200" dirty="0" smtClean="0">
                <a:latin typeface="Times New Roman" pitchFamily="18" charset="0"/>
                <a:cs typeface="Times New Roman" pitchFamily="18" charset="0"/>
              </a:rPr>
              <a:t>( заполнить столбцы согласно пройденной практике на каждом судне→ должность ВПКМ/вахт. механик, </a:t>
            </a:r>
            <a:r>
              <a:rPr lang="ru-RU" sz="1200" dirty="0" err="1" smtClean="0">
                <a:latin typeface="Times New Roman" pitchFamily="18" charset="0"/>
                <a:cs typeface="Times New Roman" pitchFamily="18" charset="0"/>
              </a:rPr>
              <a:t>ФИО,дата,подпись</a:t>
            </a:r>
            <a:r>
              <a:rPr lang="ru-RU" sz="1200" dirty="0" smtClean="0">
                <a:latin typeface="Times New Roman" pitchFamily="18" charset="0"/>
                <a:cs typeface="Times New Roman" pitchFamily="18" charset="0"/>
              </a:rPr>
              <a:t>)</a:t>
            </a:r>
          </a:p>
          <a:p>
            <a:r>
              <a:rPr lang="ru-RU" sz="1200" b="1" dirty="0" smtClean="0">
                <a:latin typeface="Times New Roman" pitchFamily="18" charset="0"/>
                <a:cs typeface="Times New Roman" pitchFamily="18" charset="0"/>
              </a:rPr>
              <a:t>-РЕГИСТРАЦИЯ ИЗУЧЕННЫХ НА СУДНЕ УЧЕБНЫХ ПОСОБИЙ, ВИДЕОФИЛЬМОВ, КОНТРОЛИРУЮЩИХ И ОБУЧАЮЩИХ КОМП-Х ПРОГРАММ </a:t>
            </a:r>
            <a:endParaRPr lang="ru-RU" sz="1200" dirty="0" smtClean="0">
              <a:latin typeface="Times New Roman" pitchFamily="18" charset="0"/>
              <a:cs typeface="Times New Roman" pitchFamily="18" charset="0"/>
            </a:endParaRPr>
          </a:p>
          <a:p>
            <a:r>
              <a:rPr lang="ru-RU" sz="1200" dirty="0" smtClean="0">
                <a:latin typeface="Times New Roman" pitchFamily="18" charset="0"/>
                <a:cs typeface="Times New Roman" pitchFamily="18" charset="0"/>
              </a:rPr>
              <a:t>(внести обучающие фильмы, Кодексы, Конвенции, Приказы, Уставы, учебные пособия→дата, название учебного пособия, автор, год издания, подпись руководителя практики от Организации)</a:t>
            </a:r>
          </a:p>
          <a:p>
            <a:r>
              <a:rPr lang="ru-RU" sz="1200" b="1" dirty="0" smtClean="0">
                <a:latin typeface="Times New Roman" pitchFamily="18" charset="0"/>
                <a:cs typeface="Times New Roman" pitchFamily="18" charset="0"/>
              </a:rPr>
              <a:t>-РЕГИСТРАЦИЯ ПРОВЕРОК КНИГИ ВПКМ</a:t>
            </a:r>
            <a:endParaRPr lang="ru-RU" sz="1200" dirty="0" smtClean="0">
              <a:latin typeface="Times New Roman" pitchFamily="18" charset="0"/>
              <a:cs typeface="Times New Roman" pitchFamily="18" charset="0"/>
            </a:endParaRPr>
          </a:p>
          <a:p>
            <a:r>
              <a:rPr lang="ru-RU" sz="1200" dirty="0" smtClean="0">
                <a:latin typeface="Times New Roman" pitchFamily="18" charset="0"/>
                <a:cs typeface="Times New Roman" pitchFamily="18" charset="0"/>
              </a:rPr>
              <a:t>(еженедельно, поле «Замечания» заполнить «Без Замечаний», если таких не имеется)</a:t>
            </a:r>
          </a:p>
          <a:p>
            <a:r>
              <a:rPr lang="ru-RU" sz="1200" b="1" dirty="0" smtClean="0">
                <a:latin typeface="Times New Roman" pitchFamily="18" charset="0"/>
                <a:cs typeface="Times New Roman" pitchFamily="18" charset="0"/>
              </a:rPr>
              <a:t>-ЕЖЕМЕСЯЧНАЯ ПРОВЕРКА КНИГИ КАПИТАНОМ СУДНА</a:t>
            </a:r>
            <a:endParaRPr lang="ru-RU" sz="1200" dirty="0" smtClean="0">
              <a:latin typeface="Times New Roman" pitchFamily="18" charset="0"/>
              <a:cs typeface="Times New Roman" pitchFamily="18" charset="0"/>
            </a:endParaRPr>
          </a:p>
          <a:p>
            <a:r>
              <a:rPr lang="ru-RU" sz="1200" b="1" dirty="0" smtClean="0">
                <a:latin typeface="Times New Roman" pitchFamily="18" charset="0"/>
                <a:cs typeface="Times New Roman" pitchFamily="18" charset="0"/>
              </a:rPr>
              <a:t>-ПРОВЕРКА КНИГИ СУДОХОДНОЙ КОМПАНИЕЙ</a:t>
            </a:r>
            <a:endParaRPr lang="ru-RU" sz="1200" dirty="0" smtClean="0">
              <a:latin typeface="Times New Roman" pitchFamily="18" charset="0"/>
              <a:cs typeface="Times New Roman" pitchFamily="18" charset="0"/>
            </a:endParaRPr>
          </a:p>
          <a:p>
            <a:r>
              <a:rPr lang="ru-RU" sz="1200" dirty="0" smtClean="0">
                <a:latin typeface="Times New Roman" pitchFamily="18" charset="0"/>
                <a:cs typeface="Times New Roman" pitchFamily="18" charset="0"/>
              </a:rPr>
              <a:t>( по прибытии с практики заполняется в Отделе кадров Организации лицом, ответственным за прохождение практики)</a:t>
            </a:r>
          </a:p>
          <a:p>
            <a:r>
              <a:rPr lang="ru-RU" sz="1200" b="1" dirty="0" smtClean="0">
                <a:latin typeface="Times New Roman" pitchFamily="18" charset="0"/>
                <a:cs typeface="Times New Roman" pitchFamily="18" charset="0"/>
              </a:rPr>
              <a:t>-ПРОВЕРКА КНИГИ РУКОВОДИТЕЛЕМ ПРАКТИКИ </a:t>
            </a:r>
            <a:endParaRPr lang="ru-RU" sz="1200" dirty="0" smtClean="0">
              <a:latin typeface="Times New Roman" pitchFamily="18" charset="0"/>
              <a:cs typeface="Times New Roman" pitchFamily="18" charset="0"/>
            </a:endParaRPr>
          </a:p>
          <a:p>
            <a:r>
              <a:rPr lang="ru-RU" sz="1200" dirty="0" smtClean="0">
                <a:latin typeface="Times New Roman" pitchFamily="18" charset="0"/>
                <a:cs typeface="Times New Roman" pitchFamily="18" charset="0"/>
              </a:rPr>
              <a:t>( по прибытии с практики заполняется руководителем практики ММРК, назначенным согласно Приказу Начальника Колледжа)</a:t>
            </a:r>
          </a:p>
          <a:p>
            <a:r>
              <a:rPr lang="ru-RU" sz="1200" b="1" dirty="0" smtClean="0">
                <a:latin typeface="Times New Roman" pitchFamily="18" charset="0"/>
                <a:cs typeface="Times New Roman" pitchFamily="18" charset="0"/>
              </a:rPr>
              <a:t>- ОЗНАКОМЛЕНИЕ С ПРОЦЕДУРАМИ И ОБОРУДОВАНИЕМ СУДНА</a:t>
            </a:r>
            <a:endParaRPr lang="ru-RU" sz="1200" dirty="0" smtClean="0">
              <a:latin typeface="Times New Roman" pitchFamily="18" charset="0"/>
              <a:cs typeface="Times New Roman" pitchFamily="18" charset="0"/>
            </a:endParaRPr>
          </a:p>
          <a:p>
            <a:r>
              <a:rPr lang="ru-RU" sz="1200" dirty="0" smtClean="0">
                <a:latin typeface="Times New Roman" pitchFamily="18" charset="0"/>
                <a:cs typeface="Times New Roman" pitchFamily="18" charset="0"/>
              </a:rPr>
              <a:t> (заполнить столбцы согласно пройденной практике на каждом судне→ должность ВПКМ/</a:t>
            </a:r>
            <a:r>
              <a:rPr lang="ru-RU" sz="1200" dirty="0" err="1" smtClean="0">
                <a:latin typeface="Times New Roman" pitchFamily="18" charset="0"/>
                <a:cs typeface="Times New Roman" pitchFamily="18" charset="0"/>
              </a:rPr>
              <a:t>вахт.механик</a:t>
            </a:r>
            <a:r>
              <a:rPr lang="ru-RU" sz="1200" dirty="0" smtClean="0">
                <a:latin typeface="Times New Roman" pitchFamily="18" charset="0"/>
                <a:cs typeface="Times New Roman" pitchFamily="18" charset="0"/>
              </a:rPr>
              <a:t>, </a:t>
            </a:r>
            <a:r>
              <a:rPr lang="ru-RU" sz="1200" dirty="0" err="1" smtClean="0">
                <a:latin typeface="Times New Roman" pitchFamily="18" charset="0"/>
                <a:cs typeface="Times New Roman" pitchFamily="18" charset="0"/>
              </a:rPr>
              <a:t>ФИО,дата,подпись</a:t>
            </a:r>
            <a:r>
              <a:rPr lang="ru-RU" sz="1200" dirty="0" smtClean="0">
                <a:latin typeface="Times New Roman" pitchFamily="18" charset="0"/>
                <a:cs typeface="Times New Roman" pitchFamily="18" charset="0"/>
              </a:rPr>
              <a:t>)</a:t>
            </a:r>
          </a:p>
          <a:p>
            <a:r>
              <a:rPr lang="ru-RU" sz="1200" b="1" dirty="0" smtClean="0">
                <a:latin typeface="Times New Roman" pitchFamily="18" charset="0"/>
                <a:cs typeface="Times New Roman" pitchFamily="18" charset="0"/>
              </a:rPr>
              <a:t>-СВЕДЕНИЯ О СУДАХ И РЕЙСАХ И КРАТКИЕ СВЕДЕНИЯ О РЕЙСАХ</a:t>
            </a:r>
            <a:endParaRPr lang="ru-RU" sz="1200" dirty="0" smtClean="0">
              <a:latin typeface="Times New Roman" pitchFamily="18" charset="0"/>
              <a:cs typeface="Times New Roman" pitchFamily="18" charset="0"/>
            </a:endParaRPr>
          </a:p>
          <a:p>
            <a:r>
              <a:rPr lang="ru-RU" sz="1200" b="1" dirty="0" smtClean="0">
                <a:latin typeface="Times New Roman" pitchFamily="18" charset="0"/>
                <a:cs typeface="Times New Roman" pitchFamily="18" charset="0"/>
              </a:rPr>
              <a:t>- ПРОГРАММА ПРАКТИКИ НА СУДАХ </a:t>
            </a:r>
            <a:endParaRPr lang="ru-RU" sz="1200" dirty="0" smtClean="0">
              <a:latin typeface="Times New Roman" pitchFamily="18" charset="0"/>
              <a:cs typeface="Times New Roman" pitchFamily="18" charset="0"/>
            </a:endParaRPr>
          </a:p>
          <a:p>
            <a:r>
              <a:rPr lang="ru-RU" sz="1200" dirty="0" smtClean="0">
                <a:latin typeface="Times New Roman" pitchFamily="18" charset="0"/>
                <a:cs typeface="Times New Roman" pitchFamily="18" charset="0"/>
              </a:rPr>
              <a:t>( согласно пройденному курсу, внести ФИО представителя компании, отвечающего за практику, и ВПКМ/</a:t>
            </a:r>
            <a:r>
              <a:rPr lang="ru-RU" sz="1200" dirty="0" err="1" smtClean="0">
                <a:latin typeface="Times New Roman" pitchFamily="18" charset="0"/>
                <a:cs typeface="Times New Roman" pitchFamily="18" charset="0"/>
              </a:rPr>
              <a:t>вахт.механик</a:t>
            </a:r>
            <a:r>
              <a:rPr lang="ru-RU" sz="1200" dirty="0" smtClean="0">
                <a:latin typeface="Times New Roman" pitchFamily="18" charset="0"/>
                <a:cs typeface="Times New Roman" pitchFamily="18" charset="0"/>
              </a:rPr>
              <a:t>, являющегося руководителем практики от Организации→ дата, ФИО ВПКМ/</a:t>
            </a:r>
            <a:r>
              <a:rPr lang="ru-RU" sz="1200" dirty="0" err="1" smtClean="0">
                <a:latin typeface="Times New Roman" pitchFamily="18" charset="0"/>
                <a:cs typeface="Times New Roman" pitchFamily="18" charset="0"/>
              </a:rPr>
              <a:t>вахт.механик</a:t>
            </a:r>
            <a:r>
              <a:rPr lang="ru-RU" sz="1200" dirty="0" smtClean="0">
                <a:latin typeface="Times New Roman" pitchFamily="18" charset="0"/>
                <a:cs typeface="Times New Roman" pitchFamily="18" charset="0"/>
              </a:rPr>
              <a:t>, подпись, «Замечаний нет», если таковых не имеется)</a:t>
            </a:r>
            <a:endParaRPr lang="ru-RU" dirty="0">
              <a:latin typeface="Times New Roman" pitchFamily="18" charset="0"/>
              <a:cs typeface="Times New Roman" pitchFamily="18" charset="0"/>
            </a:endParaRPr>
          </a:p>
        </p:txBody>
      </p:sp>
      <p:sp>
        <p:nvSpPr>
          <p:cNvPr id="5" name="Лента лицом вверх 4"/>
          <p:cNvSpPr/>
          <p:nvPr/>
        </p:nvSpPr>
        <p:spPr>
          <a:xfrm>
            <a:off x="827584" y="146264"/>
            <a:ext cx="7560840" cy="720080"/>
          </a:xfrm>
          <a:prstGeom prst="ribbon2">
            <a:avLst>
              <a:gd name="adj1" fmla="val 22071"/>
              <a:gd name="adj2" fmla="val 50000"/>
            </a:avLst>
          </a:prstGeom>
          <a:noFill/>
          <a:ln w="3175">
            <a:solidFill>
              <a:schemeClr val="accent2">
                <a:lumMod val="60000"/>
                <a:lumOff val="40000"/>
              </a:schemeClr>
            </a:solidFill>
            <a:prstDash val="solid"/>
          </a:ln>
          <a:effectLst>
            <a:glow rad="63500">
              <a:schemeClr val="accent2">
                <a:satMod val="175000"/>
                <a:alpha val="40000"/>
              </a:schemeClr>
            </a:glow>
            <a:outerShdw blurRad="50800" dist="38100" dir="5400000" algn="t" rotWithShape="0">
              <a:prstClr val="black">
                <a:alpha val="40000"/>
              </a:prstClr>
            </a:outerShdw>
          </a:effectLst>
          <a:scene3d>
            <a:camera prst="orthographicFront"/>
            <a:lightRig rig="soft" dir="t"/>
          </a:scene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323528" y="764704"/>
            <a:ext cx="5616624" cy="4985980"/>
          </a:xfrm>
          <a:prstGeom prst="rect">
            <a:avLst/>
          </a:prstGeom>
          <a:noFill/>
        </p:spPr>
        <p:txBody>
          <a:bodyPr wrap="square" rtlCol="0">
            <a:spAutoFit/>
          </a:bodyPr>
          <a:lstStyle/>
          <a:p>
            <a:r>
              <a:rPr lang="ru-RU" sz="2000" b="1" dirty="0" smtClean="0">
                <a:solidFill>
                  <a:schemeClr val="accent2">
                    <a:lumMod val="75000"/>
                  </a:schemeClr>
                </a:solidFill>
                <a:latin typeface="Times New Roman" pitchFamily="18" charset="0"/>
                <a:cs typeface="Times New Roman" pitchFamily="18" charset="0"/>
              </a:rPr>
              <a:t>По завершении рейса ты должен принести в </a:t>
            </a:r>
            <a:r>
              <a:rPr lang="ru-RU" sz="2000" b="1" u="sng" dirty="0" smtClean="0">
                <a:solidFill>
                  <a:schemeClr val="accent2">
                    <a:lumMod val="75000"/>
                  </a:schemeClr>
                </a:solidFill>
                <a:latin typeface="Times New Roman" pitchFamily="18" charset="0"/>
                <a:cs typeface="Times New Roman" pitchFamily="18" charset="0"/>
              </a:rPr>
              <a:t>Отдел практики</a:t>
            </a:r>
            <a:r>
              <a:rPr lang="ru-RU" sz="2000" b="1" dirty="0" smtClean="0">
                <a:solidFill>
                  <a:schemeClr val="accent2">
                    <a:lumMod val="75000"/>
                  </a:schemeClr>
                </a:solidFill>
                <a:latin typeface="Times New Roman" pitchFamily="18" charset="0"/>
                <a:cs typeface="Times New Roman" pitchFamily="18" charset="0"/>
              </a:rPr>
              <a:t>:</a:t>
            </a:r>
          </a:p>
          <a:p>
            <a:pPr>
              <a:buFont typeface="Wingdings" pitchFamily="2" charset="2"/>
              <a:buChar char="ü"/>
            </a:pPr>
            <a:r>
              <a:rPr lang="ru-RU" sz="2000" dirty="0" smtClean="0">
                <a:latin typeface="Times New Roman" pitchFamily="18" charset="0"/>
                <a:cs typeface="Times New Roman" pitchFamily="18" charset="0"/>
              </a:rPr>
              <a:t>Оригинал справки о стаже работы на судне (одобренный и верно заполненный);</a:t>
            </a:r>
          </a:p>
          <a:p>
            <a:pPr>
              <a:buFont typeface="Wingdings" pitchFamily="2" charset="2"/>
              <a:buChar char="ü"/>
            </a:pPr>
            <a:r>
              <a:rPr lang="ru-RU" sz="2000" dirty="0" smtClean="0">
                <a:latin typeface="Times New Roman" pitchFamily="18" charset="0"/>
                <a:cs typeface="Times New Roman" pitchFamily="18" charset="0"/>
              </a:rPr>
              <a:t>Копию трудового договора ( если работал не безвозмездно);</a:t>
            </a:r>
          </a:p>
          <a:p>
            <a:endParaRPr lang="ru-RU" sz="2000" dirty="0" smtClean="0">
              <a:latin typeface="Times New Roman" pitchFamily="18" charset="0"/>
              <a:cs typeface="Times New Roman" pitchFamily="18" charset="0"/>
            </a:endParaRPr>
          </a:p>
          <a:p>
            <a:r>
              <a:rPr lang="ru-RU" sz="2000" b="1" dirty="0" smtClean="0">
                <a:solidFill>
                  <a:schemeClr val="accent2">
                    <a:lumMod val="75000"/>
                  </a:schemeClr>
                </a:solidFill>
                <a:latin typeface="Times New Roman" pitchFamily="18" charset="0"/>
                <a:cs typeface="Times New Roman" pitchFamily="18" charset="0"/>
              </a:rPr>
              <a:t>На </a:t>
            </a:r>
            <a:r>
              <a:rPr lang="ru-RU" sz="2000" b="1" u="sng" dirty="0" smtClean="0">
                <a:solidFill>
                  <a:schemeClr val="accent2">
                    <a:lumMod val="75000"/>
                  </a:schemeClr>
                </a:solidFill>
                <a:latin typeface="Times New Roman" pitchFamily="18" charset="0"/>
                <a:cs typeface="Times New Roman" pitchFamily="18" charset="0"/>
              </a:rPr>
              <a:t>отделение</a:t>
            </a:r>
            <a:r>
              <a:rPr lang="ru-RU" sz="2000" b="1" dirty="0" smtClean="0">
                <a:solidFill>
                  <a:schemeClr val="accent2">
                    <a:lumMod val="75000"/>
                  </a:schemeClr>
                </a:solidFill>
                <a:latin typeface="Times New Roman" pitchFamily="18" charset="0"/>
                <a:cs typeface="Times New Roman" pitchFamily="18" charset="0"/>
              </a:rPr>
              <a:t> ты должен предоставить:</a:t>
            </a:r>
          </a:p>
          <a:p>
            <a:pPr>
              <a:buFont typeface="Wingdings" pitchFamily="2" charset="2"/>
              <a:buChar char="ü"/>
            </a:pPr>
            <a:r>
              <a:rPr lang="ru-RU" sz="2000" dirty="0" smtClean="0">
                <a:latin typeface="Times New Roman" pitchFamily="18" charset="0"/>
                <a:cs typeface="Times New Roman" pitchFamily="18" charset="0"/>
              </a:rPr>
              <a:t>Характеристику;</a:t>
            </a:r>
          </a:p>
          <a:p>
            <a:pPr>
              <a:buFont typeface="Wingdings" pitchFamily="2" charset="2"/>
              <a:buChar char="ü"/>
            </a:pPr>
            <a:r>
              <a:rPr lang="ru-RU" sz="2000" dirty="0" smtClean="0">
                <a:latin typeface="Times New Roman" pitchFamily="18" charset="0"/>
                <a:cs typeface="Times New Roman" pitchFamily="18" charset="0"/>
              </a:rPr>
              <a:t>Аттестационный лист;</a:t>
            </a:r>
          </a:p>
          <a:p>
            <a:pPr>
              <a:buFont typeface="Wingdings" pitchFamily="2" charset="2"/>
              <a:buChar char="ü"/>
            </a:pPr>
            <a:r>
              <a:rPr lang="ru-RU" sz="2000" dirty="0" smtClean="0">
                <a:latin typeface="Times New Roman" pitchFamily="18" charset="0"/>
                <a:cs typeface="Times New Roman" pitchFamily="18" charset="0"/>
              </a:rPr>
              <a:t>Дневник по практике ( для механиков, </a:t>
            </a:r>
            <a:r>
              <a:rPr lang="ru-RU" sz="2000" dirty="0" smtClean="0">
                <a:latin typeface="Times New Roman" pitchFamily="18" charset="0"/>
                <a:cs typeface="Times New Roman" pitchFamily="18" charset="0"/>
              </a:rPr>
              <a:t>электромехаников);</a:t>
            </a:r>
            <a:endParaRPr lang="ru-RU" sz="2000" dirty="0" smtClean="0">
              <a:latin typeface="Times New Roman" pitchFamily="18" charset="0"/>
              <a:cs typeface="Times New Roman" pitchFamily="18" charset="0"/>
            </a:endParaRPr>
          </a:p>
          <a:p>
            <a:pPr>
              <a:buFont typeface="Wingdings" pitchFamily="2" charset="2"/>
              <a:buChar char="ü"/>
            </a:pPr>
            <a:r>
              <a:rPr lang="ru-RU" sz="2000" dirty="0" smtClean="0">
                <a:latin typeface="Times New Roman" pitchFamily="18" charset="0"/>
                <a:cs typeface="Times New Roman" pitchFamily="18" charset="0"/>
              </a:rPr>
              <a:t>Отчет по практике ( написанный на основе ранее выданного задания на практику, в соответствии с правилами оформления ВКР)</a:t>
            </a:r>
          </a:p>
          <a:p>
            <a:endParaRPr lang="ru-RU" dirty="0" smtClean="0"/>
          </a:p>
        </p:txBody>
      </p:sp>
      <p:pic>
        <p:nvPicPr>
          <p:cNvPr id="3" name="Рисунок 2" descr="галочки сделано.jpg"/>
          <p:cNvPicPr>
            <a:picLocks noChangeAspect="1"/>
          </p:cNvPicPr>
          <p:nvPr/>
        </p:nvPicPr>
        <p:blipFill>
          <a:blip r:embed="rId2" cstate="print"/>
          <a:srcRect l="15053" r="24736"/>
          <a:stretch>
            <a:fillRect/>
          </a:stretch>
        </p:blipFill>
        <p:spPr>
          <a:xfrm>
            <a:off x="5652120" y="260648"/>
            <a:ext cx="3275856" cy="5877272"/>
          </a:xfrm>
          <a:prstGeom prst="rect">
            <a:avLst/>
          </a:prstGeom>
          <a:effectLst>
            <a:softEdge rad="317500"/>
          </a:effectLst>
          <a:scene3d>
            <a:camera prst="orthographicFront"/>
            <a:lightRig rig="soft" dir="t"/>
          </a:scene3d>
        </p:spPr>
      </p:pic>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Рисунок 3" descr="челоек моряк.jpg"/>
          <p:cNvPicPr>
            <a:picLocks noChangeAspect="1"/>
          </p:cNvPicPr>
          <p:nvPr/>
        </p:nvPicPr>
        <p:blipFill>
          <a:blip r:embed="rId3" cstate="print"/>
          <a:srcRect l="19600" t="10101" r="18801" b="10101"/>
          <a:stretch>
            <a:fillRect/>
          </a:stretch>
        </p:blipFill>
        <p:spPr>
          <a:xfrm>
            <a:off x="-252536" y="260648"/>
            <a:ext cx="3888432" cy="6716383"/>
          </a:xfrm>
          <a:prstGeom prst="rect">
            <a:avLst/>
          </a:prstGeom>
          <a:effectLst>
            <a:softEdge rad="317500"/>
          </a:effectLst>
        </p:spPr>
      </p:pic>
      <p:sp>
        <p:nvSpPr>
          <p:cNvPr id="2" name="TextBox 1"/>
          <p:cNvSpPr txBox="1"/>
          <p:nvPr/>
        </p:nvSpPr>
        <p:spPr>
          <a:xfrm>
            <a:off x="3239344" y="394692"/>
            <a:ext cx="5904656" cy="6463308"/>
          </a:xfrm>
          <a:prstGeom prst="rect">
            <a:avLst/>
          </a:prstGeom>
          <a:noFill/>
        </p:spPr>
        <p:txBody>
          <a:bodyPr wrap="square" rtlCol="0">
            <a:spAutoFit/>
          </a:bodyPr>
          <a:lstStyle/>
          <a:p>
            <a:pPr>
              <a:buFont typeface="Wingdings" pitchFamily="2" charset="2"/>
              <a:buChar char="v"/>
            </a:pPr>
            <a:r>
              <a:rPr lang="ru-RU" dirty="0" smtClean="0"/>
              <a:t>Когда ты подготовил все необходимые документы, сними с них сканы и всегда имей их при себе на </a:t>
            </a:r>
            <a:r>
              <a:rPr lang="ru-RU" dirty="0" err="1" smtClean="0"/>
              <a:t>флеш</a:t>
            </a:r>
            <a:r>
              <a:rPr lang="ru-RU" dirty="0" smtClean="0"/>
              <a:t> накопителе.</a:t>
            </a:r>
          </a:p>
          <a:p>
            <a:pPr>
              <a:buFont typeface="Wingdings" pitchFamily="2" charset="2"/>
              <a:buChar char="v"/>
            </a:pPr>
            <a:r>
              <a:rPr lang="ru-RU" dirty="0" smtClean="0"/>
              <a:t>По окончании практики оформи больше 2х оригиналов Справок о плавании, чтобы минимум один оригинал всегда был в твоем пакете документов.</a:t>
            </a:r>
          </a:p>
          <a:p>
            <a:pPr>
              <a:buFont typeface="Wingdings" pitchFamily="2" charset="2"/>
              <a:buChar char="v"/>
            </a:pPr>
            <a:r>
              <a:rPr lang="ru-RU" dirty="0" smtClean="0"/>
              <a:t>Старайся оформить/ продлить все сертификаты в один период времени, потому что рабочий диплом будет годен до той даты, когда истекает срок действия самого «старого» из них.</a:t>
            </a:r>
          </a:p>
          <a:p>
            <a:pPr>
              <a:buFont typeface="Wingdings" pitchFamily="2" charset="2"/>
              <a:buChar char="v"/>
            </a:pPr>
            <a:r>
              <a:rPr lang="ru-RU" dirty="0" smtClean="0"/>
              <a:t>Всегда имей с собой пару фотографий 3*4.</a:t>
            </a:r>
          </a:p>
          <a:p>
            <a:pPr>
              <a:buFont typeface="Wingdings" pitchFamily="2" charset="2"/>
              <a:buChar char="v"/>
            </a:pPr>
            <a:r>
              <a:rPr lang="ru-RU" dirty="0" smtClean="0"/>
              <a:t>Оформи визу, так ты будешь более востребован в судоходных компаниях.</a:t>
            </a:r>
          </a:p>
          <a:p>
            <a:pPr>
              <a:buFont typeface="Wingdings" pitchFamily="2" charset="2"/>
              <a:buChar char="v"/>
            </a:pPr>
            <a:r>
              <a:rPr lang="ru-RU" dirty="0" smtClean="0"/>
              <a:t>За месяц до окончания действия медицинской комиссии или сертификатов необходимо их оформить заново.</a:t>
            </a:r>
          </a:p>
          <a:p>
            <a:pPr>
              <a:buFont typeface="Wingdings" pitchFamily="2" charset="2"/>
              <a:buChar char="v"/>
            </a:pPr>
            <a:r>
              <a:rPr lang="ru-RU" dirty="0" smtClean="0"/>
              <a:t>Совершенствуй технический морской английский язык, как минимум, ты должен уметь объяснить  на нем инспектору во время проверки судна этапы спуска шлюпки или свои действия по тревогам. Преимущественно на английском языке проходят собеседования в судоходные компании даже на должность практиканта.</a:t>
            </a:r>
          </a:p>
        </p:txBody>
      </p:sp>
      <p:sp>
        <p:nvSpPr>
          <p:cNvPr id="10" name="TextBox 9"/>
          <p:cNvSpPr txBox="1"/>
          <p:nvPr/>
        </p:nvSpPr>
        <p:spPr>
          <a:xfrm>
            <a:off x="2771800" y="0"/>
            <a:ext cx="6228184" cy="523220"/>
          </a:xfrm>
          <a:prstGeom prst="rect">
            <a:avLst/>
          </a:prstGeom>
          <a:noFill/>
          <a:effectLst>
            <a:outerShdw blurRad="50800" dist="38100" dir="18900000" algn="bl" rotWithShape="0">
              <a:prstClr val="black">
                <a:alpha val="40000"/>
              </a:prstClr>
            </a:outerShdw>
          </a:effectLst>
        </p:spPr>
        <p:txBody>
          <a:bodyPr wrap="square" rtlCol="0">
            <a:spAutoFit/>
            <a:scene3d>
              <a:camera prst="orthographicFront"/>
              <a:lightRig rig="flat" dir="tl">
                <a:rot lat="0" lon="0" rev="6600000"/>
              </a:lightRig>
            </a:scene3d>
            <a:sp3d extrusionH="25400" contourW="8890">
              <a:bevelT w="38100" h="31750"/>
              <a:contourClr>
                <a:schemeClr val="accent2">
                  <a:shade val="75000"/>
                </a:schemeClr>
              </a:contourClr>
            </a:sp3d>
          </a:bodyPr>
          <a:lstStyle/>
          <a:p>
            <a:r>
              <a:rPr lang="ru-RU" sz="2000" b="1" dirty="0" smtClean="0">
                <a:ln w="11430"/>
                <a:gradFill>
                  <a:gsLst>
                    <a:gs pos="0">
                      <a:schemeClr val="accent2">
                        <a:tint val="70000"/>
                        <a:satMod val="245000"/>
                      </a:schemeClr>
                    </a:gs>
                    <a:gs pos="75000">
                      <a:schemeClr val="accent2">
                        <a:tint val="90000"/>
                        <a:shade val="60000"/>
                        <a:satMod val="240000"/>
                      </a:schemeClr>
                    </a:gs>
                    <a:gs pos="100000">
                      <a:schemeClr val="accent2">
                        <a:tint val="100000"/>
                        <a:shade val="50000"/>
                        <a:satMod val="240000"/>
                      </a:schemeClr>
                    </a:gs>
                  </a:gsLst>
                  <a:lin ang="5400000"/>
                </a:gradFill>
                <a:effectLst>
                  <a:outerShdw blurRad="50800" dist="39000" dir="5460000" algn="tl">
                    <a:srgbClr val="000000">
                      <a:alpha val="38000"/>
                    </a:srgbClr>
                  </a:outerShdw>
                </a:effectLst>
                <a:latin typeface="Times New Roman" pitchFamily="18" charset="0"/>
                <a:cs typeface="Times New Roman" pitchFamily="18" charset="0"/>
              </a:rPr>
              <a:t> </a:t>
            </a:r>
            <a:r>
              <a:rPr lang="ru-RU" sz="2800" b="1" dirty="0" smtClean="0">
                <a:ln w="11430"/>
                <a:gradFill>
                  <a:gsLst>
                    <a:gs pos="0">
                      <a:schemeClr val="accent2">
                        <a:tint val="70000"/>
                        <a:satMod val="245000"/>
                      </a:schemeClr>
                    </a:gs>
                    <a:gs pos="75000">
                      <a:schemeClr val="accent2">
                        <a:tint val="90000"/>
                        <a:shade val="60000"/>
                        <a:satMod val="240000"/>
                      </a:schemeClr>
                    </a:gs>
                    <a:gs pos="100000">
                      <a:schemeClr val="accent2">
                        <a:tint val="100000"/>
                        <a:shade val="50000"/>
                        <a:satMod val="240000"/>
                      </a:schemeClr>
                    </a:gs>
                  </a:gsLst>
                  <a:lin ang="5400000"/>
                </a:gradFill>
                <a:effectLst>
                  <a:outerShdw blurRad="50800" dist="39000" dir="5460000" algn="tl">
                    <a:srgbClr val="000000">
                      <a:alpha val="38000"/>
                    </a:srgbClr>
                  </a:outerShdw>
                </a:effectLst>
                <a:latin typeface="Times New Roman" pitchFamily="18" charset="0"/>
                <a:cs typeface="Times New Roman" pitchFamily="18" charset="0"/>
              </a:rPr>
              <a:t>ИСТИНА КРОЕТСЯ В МЕЛОЧАХ</a:t>
            </a:r>
            <a:endParaRPr lang="ru-RU" sz="2000" b="1" dirty="0">
              <a:ln w="11430"/>
              <a:gradFill>
                <a:gsLst>
                  <a:gs pos="0">
                    <a:schemeClr val="accent2">
                      <a:tint val="70000"/>
                      <a:satMod val="245000"/>
                    </a:schemeClr>
                  </a:gs>
                  <a:gs pos="75000">
                    <a:schemeClr val="accent2">
                      <a:tint val="90000"/>
                      <a:shade val="60000"/>
                      <a:satMod val="240000"/>
                    </a:schemeClr>
                  </a:gs>
                  <a:gs pos="100000">
                    <a:schemeClr val="accent2">
                      <a:tint val="100000"/>
                      <a:shade val="50000"/>
                      <a:satMod val="240000"/>
                    </a:schemeClr>
                  </a:gs>
                </a:gsLst>
                <a:lin ang="5400000"/>
              </a:gradFill>
              <a:effectLst>
                <a:outerShdw blurRad="50800" dist="39000" dir="5460000" algn="tl">
                  <a:srgbClr val="000000">
                    <a:alpha val="38000"/>
                  </a:srgbClr>
                </a:outerShdw>
              </a:effectLst>
              <a:latin typeface="Times New Roman" pitchFamily="18" charset="0"/>
              <a:cs typeface="Times New Roman" pitchFamily="18" charset="0"/>
            </a:endParaRPr>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Лента лицом вниз 2"/>
          <p:cNvSpPr/>
          <p:nvPr/>
        </p:nvSpPr>
        <p:spPr>
          <a:xfrm>
            <a:off x="0" y="1196752"/>
            <a:ext cx="9144000" cy="2520280"/>
          </a:xfrm>
          <a:prstGeom prst="ribbon">
            <a:avLst>
              <a:gd name="adj1" fmla="val 33333"/>
              <a:gd name="adj2" fmla="val 50000"/>
            </a:avLst>
          </a:prstGeom>
          <a:gradFill flip="none" rotWithShape="1">
            <a:gsLst>
              <a:gs pos="0">
                <a:schemeClr val="accent2">
                  <a:tint val="66000"/>
                  <a:satMod val="160000"/>
                </a:schemeClr>
              </a:gs>
              <a:gs pos="50000">
                <a:schemeClr val="accent2">
                  <a:tint val="44500"/>
                  <a:satMod val="160000"/>
                </a:schemeClr>
              </a:gs>
              <a:gs pos="100000">
                <a:schemeClr val="accent2">
                  <a:tint val="23500"/>
                  <a:satMod val="160000"/>
                </a:schemeClr>
              </a:gs>
            </a:gsLst>
            <a:lin ang="2700000" scaled="1"/>
            <a:tileRect/>
          </a:gradFill>
          <a:ln w="3175">
            <a:prstDash val="solid"/>
          </a:ln>
          <a:effectLst>
            <a:glow rad="63500">
              <a:schemeClr val="accent2">
                <a:satMod val="175000"/>
                <a:alpha val="40000"/>
              </a:schemeClr>
            </a:glow>
            <a:outerShdw blurRad="50800" dist="38100" dir="16200000" rotWithShape="0">
              <a:prstClr val="black">
                <a:alpha val="40000"/>
              </a:prstClr>
            </a:outerShdw>
            <a:reflection blurRad="6350" stA="50000" endA="300" endPos="55500" dist="101600" dir="5400000" sy="-100000" algn="bl" rotWithShape="0"/>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sp>
        <p:nvSpPr>
          <p:cNvPr id="2" name="TextBox 1"/>
          <p:cNvSpPr txBox="1"/>
          <p:nvPr/>
        </p:nvSpPr>
        <p:spPr>
          <a:xfrm>
            <a:off x="2627784" y="2060848"/>
            <a:ext cx="3600400" cy="1569660"/>
          </a:xfrm>
          <a:prstGeom prst="rect">
            <a:avLst/>
          </a:prstGeom>
          <a:noFill/>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rtlCol="0">
            <a:spAutoFit/>
          </a:bodyPr>
          <a:lstStyle/>
          <a:p>
            <a:pPr algn="ctr"/>
            <a:r>
              <a:rPr lang="ru-RU" sz="4800" b="1" spc="-150" dirty="0" smtClean="0">
                <a:solidFill>
                  <a:schemeClr val="accent2">
                    <a:lumMod val="75000"/>
                  </a:schemeClr>
                </a:solidFill>
                <a:effectLst>
                  <a:outerShdw blurRad="38100" dist="38100" dir="2700000" algn="tl">
                    <a:srgbClr val="000000">
                      <a:alpha val="43137"/>
                    </a:srgbClr>
                  </a:outerShdw>
                </a:effectLst>
                <a:latin typeface="Times New Roman" pitchFamily="18" charset="0"/>
                <a:cs typeface="Times New Roman" pitchFamily="18" charset="0"/>
              </a:rPr>
              <a:t>Семь футов под килем</a:t>
            </a:r>
          </a:p>
        </p:txBody>
      </p:sp>
      <p:pic>
        <p:nvPicPr>
          <p:cNvPr id="6" name="Рисунок 5" descr="девочка палец вверх.png"/>
          <p:cNvPicPr>
            <a:picLocks noChangeAspect="1"/>
          </p:cNvPicPr>
          <p:nvPr/>
        </p:nvPicPr>
        <p:blipFill>
          <a:blip r:embed="rId3" cstate="print"/>
          <a:stretch>
            <a:fillRect/>
          </a:stretch>
        </p:blipFill>
        <p:spPr>
          <a:xfrm>
            <a:off x="3851920" y="-171400"/>
            <a:ext cx="7437843" cy="7437843"/>
          </a:xfrm>
          <a:prstGeom prst="rect">
            <a:avLst/>
          </a:prstGeom>
          <a:ln>
            <a:noFill/>
          </a:ln>
          <a:effectLst/>
        </p:spPr>
      </p:pic>
    </p:spTree>
  </p:cSld>
  <p:clrMapOvr>
    <a:masterClrMapping/>
  </p:clrMapOvr>
</p:sld>
</file>

<file path=ppt/theme/theme1.xml><?xml version="1.0" encoding="utf-8"?>
<a:theme xmlns:a="http://schemas.openxmlformats.org/drawingml/2006/main" name="Тема Office">
  <a:themeElements>
    <a:clrScheme name="Стандартная">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Стандартная">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Официальная">
      <a:fillStyleLst>
        <a:solidFill>
          <a:schemeClr val="phClr"/>
        </a:solidFill>
        <a:solidFill>
          <a:schemeClr val="phClr">
            <a:tint val="45000"/>
          </a:schemeClr>
        </a:solidFill>
        <a:solidFill>
          <a:schemeClr val="phClr">
            <a:tint val="95000"/>
          </a:schemeClr>
        </a:solidFill>
      </a:fillStyleLst>
      <a:lnStyleLst>
        <a:ln w="9525" cap="flat" cmpd="sng" algn="ctr">
          <a:solidFill>
            <a:schemeClr val="phClr"/>
          </a:solidFill>
          <a:prstDash val="solid"/>
        </a:ln>
        <a:ln w="11429" cap="flat" cmpd="sng" algn="ctr">
          <a:solidFill>
            <a:schemeClr val="phClr"/>
          </a:solidFill>
          <a:prstDash val="sysDash"/>
        </a:ln>
        <a:ln w="20000" cap="flat" cmpd="sng" algn="ctr">
          <a:solidFill>
            <a:schemeClr val="phClr"/>
          </a:solidFill>
          <a:prstDash val="solid"/>
        </a:ln>
      </a:lnStyleLst>
      <a:effectStyleLst>
        <a:effectStyle>
          <a:effectLst>
            <a:outerShdw blurRad="50800" dist="25400" dir="5400000" rotWithShape="0">
              <a:srgbClr val="000000">
                <a:alpha val="35000"/>
              </a:srgbClr>
            </a:outerShdw>
          </a:effectLst>
        </a:effectStyle>
        <a:effectStyle>
          <a:effectLst>
            <a:outerShdw blurRad="50800" dist="25400" dir="5400000" rotWithShape="0">
              <a:srgbClr val="000000">
                <a:alpha val="45000"/>
              </a:srgbClr>
            </a:outerShdw>
          </a:effectLst>
          <a:scene3d>
            <a:camera prst="orthographicFront" fov="0">
              <a:rot lat="0" lon="0" rev="0"/>
            </a:camera>
            <a:lightRig rig="threePt" dir="t">
              <a:rot lat="0" lon="0" rev="0"/>
            </a:lightRig>
          </a:scene3d>
          <a:sp3d contourW="9525" prstMaterial="matte">
            <a:bevelT w="0" h="0"/>
            <a:contourClr>
              <a:schemeClr val="phClr">
                <a:shade val="70000"/>
                <a:satMod val="105000"/>
              </a:schemeClr>
            </a:contourClr>
          </a:sp3d>
        </a:effectStyle>
        <a:effectStyle>
          <a:effectLst>
            <a:outerShdw blurRad="50800" dist="25400" dir="5400000" rotWithShape="0">
              <a:srgbClr val="000000">
                <a:alpha val="45000"/>
              </a:srgbClr>
            </a:outerShdw>
          </a:effectLst>
          <a:scene3d>
            <a:camera prst="orthographicFront" fov="0">
              <a:rot lat="0" lon="0" rev="0"/>
            </a:camera>
            <a:lightRig rig="soft" dir="b">
              <a:rot lat="0" lon="0" rev="0"/>
            </a:lightRig>
          </a:scene3d>
          <a:sp3d prstMaterial="dkEdge">
            <a:bevelT w="63500" h="63500" prst="cross"/>
            <a:contourClr>
              <a:schemeClr val="phClr"/>
            </a:contourClr>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Тема Office">
  <a:themeElements>
    <a:clrScheme name="Стандартная">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Стандартная">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Стандартная">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608</TotalTime>
  <Words>1031</Words>
  <Application>Microsoft Office PowerPoint</Application>
  <PresentationFormat>Экран (4:3)</PresentationFormat>
  <Paragraphs>115</Paragraphs>
  <Slides>11</Slides>
  <Notes>2</Notes>
  <HiddenSlides>0</HiddenSlides>
  <MMClips>0</MMClips>
  <ScaleCrop>false</ScaleCrop>
  <HeadingPairs>
    <vt:vector size="4" baseType="variant">
      <vt:variant>
        <vt:lpstr>Тема</vt:lpstr>
      </vt:variant>
      <vt:variant>
        <vt:i4>1</vt:i4>
      </vt:variant>
      <vt:variant>
        <vt:lpstr>Заголовки слайдов</vt:lpstr>
      </vt:variant>
      <vt:variant>
        <vt:i4>11</vt:i4>
      </vt:variant>
    </vt:vector>
  </HeadingPairs>
  <TitlesOfParts>
    <vt:vector size="12" baseType="lpstr">
      <vt:lpstr>Тема Office</vt:lpstr>
      <vt:lpstr>АЛГОРИТМ РЕАЛИЗАЦИИ ПЛАВАТЕЛЬНОЙ ПРАКТИКИ</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Алгоритм реализации плавательной практики</dc:title>
  <dc:creator>Кабанов Михаил Леонидович</dc:creator>
  <cp:lastModifiedBy>Кабанов Михаил Леонидович</cp:lastModifiedBy>
  <cp:revision>105</cp:revision>
  <dcterms:modified xsi:type="dcterms:W3CDTF">2024-05-30T11:24:03Z</dcterms:modified>
</cp:coreProperties>
</file>